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EE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76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23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940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5688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844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95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0423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6384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02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7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277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969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2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33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8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726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65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C276CA8-C1FC-41DF-A225-7531D00E7F83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3AB1DC1-5B00-4502-9684-7BFEE811C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74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A66FB-87FC-3B77-28C2-98993F29E6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03941" y="119921"/>
            <a:ext cx="8574622" cy="2616199"/>
          </a:xfrm>
        </p:spPr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Impurities</a:t>
            </a:r>
            <a:r>
              <a:rPr lang="en-US" sz="7200" spc="-6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7200" spc="-2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7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Pharmaceuticals</a:t>
            </a:r>
            <a:endParaRPr lang="en-US" sz="34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63EC5F-2967-378F-8BD5-B22C02287B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07561" y="3234129"/>
            <a:ext cx="7984439" cy="2923082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Mr. Pankaj Kumar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Assistant Professor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Pharmaceutical Chemistry,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Adarsh Vijendra Institute of Pharmaceutical Sciences,</a:t>
            </a:r>
          </a:p>
          <a:p>
            <a:pPr algn="ctr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Shobhit University, Gangoh, U.P.</a:t>
            </a:r>
            <a:r>
              <a:rPr lang="en-US" sz="2800" dirty="0"/>
              <a:t> 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6575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CC519-9056-3800-A9A2-BB8F457CC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51" y="205740"/>
            <a:ext cx="10018713" cy="1752599"/>
          </a:xfrm>
        </p:spPr>
        <p:txBody>
          <a:bodyPr>
            <a:normAutofit/>
          </a:bodyPr>
          <a:lstStyle/>
          <a:p>
            <a:pPr algn="just"/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Storage</a:t>
            </a:r>
            <a:r>
              <a:rPr lang="en-US" sz="3200" u="sng" spc="-10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conditions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u="sng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FBC268F-E36E-F4E7-EF80-067272D3A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5751" y="2301240"/>
            <a:ext cx="1866900" cy="11277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628F39F-35F1-B38B-33A5-5A1E5E0245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6433" y="2301240"/>
            <a:ext cx="2171700" cy="112776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E8FCF71-4845-53DE-A740-F6CCE86A4E13}"/>
              </a:ext>
            </a:extLst>
          </p:cNvPr>
          <p:cNvSpPr txBox="1"/>
          <p:nvPr/>
        </p:nvSpPr>
        <p:spPr>
          <a:xfrm>
            <a:off x="7765096" y="2228671"/>
            <a:ext cx="442690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400" b="1" spc="-4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products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 as impurities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stored materials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64C8D99-F3C2-49A8-E8AC-91A887B5B516}"/>
                  </a:ext>
                </a:extLst>
              </p:cNvPr>
              <p:cNvSpPr txBox="1"/>
              <p:nvPr/>
            </p:nvSpPr>
            <p:spPr>
              <a:xfrm>
                <a:off x="3067467" y="2545473"/>
                <a:ext cx="1525249" cy="6463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BR" sz="3600" b="1" i="1" smtClean="0">
                          <a:ln w="0"/>
                          <a:solidFill>
                            <a:schemeClr val="tx2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b="1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64C8D99-F3C2-49A8-E8AC-91A887B5B5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467" y="2545473"/>
                <a:ext cx="1525249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Arrow: Right 16">
            <a:extLst>
              <a:ext uri="{FF2B5EF4-FFF2-40B4-BE49-F238E27FC236}">
                <a16:creationId xmlns:a16="http://schemas.microsoft.com/office/drawing/2014/main" id="{7C3018CA-2237-0710-613F-3519AC488476}"/>
              </a:ext>
            </a:extLst>
          </p:cNvPr>
          <p:cNvSpPr/>
          <p:nvPr/>
        </p:nvSpPr>
        <p:spPr>
          <a:xfrm>
            <a:off x="6745574" y="2865120"/>
            <a:ext cx="1454046" cy="184666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4FB7C0E-801E-DC97-AEE3-5D3DFF6327E8}"/>
              </a:ext>
            </a:extLst>
          </p:cNvPr>
          <p:cNvSpPr txBox="1"/>
          <p:nvPr/>
        </p:nvSpPr>
        <p:spPr>
          <a:xfrm>
            <a:off x="1380406" y="4253331"/>
            <a:ext cx="8129353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types of materials are used for storage purpose like plastic, polythene, iron vessels, stainless steel and aluminum.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1138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F04CE-BC92-98A2-B02A-89DCB4A0D7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752" y="0"/>
            <a:ext cx="10018713" cy="1752599"/>
          </a:xfrm>
        </p:spPr>
        <p:txBody>
          <a:bodyPr>
            <a:normAutofit/>
          </a:bodyPr>
          <a:lstStyle/>
          <a:p>
            <a:pPr marL="342900" marR="0" lvl="0" indent="-342900" algn="l">
              <a:lnSpc>
                <a:spcPts val="3405"/>
              </a:lnSpc>
              <a:spcBef>
                <a:spcPts val="0"/>
              </a:spcBef>
              <a:spcAft>
                <a:spcPts val="0"/>
              </a:spcAft>
              <a:tabLst>
                <a:tab pos="1287145" algn="l"/>
              </a:tabLst>
            </a:pP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Decomposition</a:t>
            </a:r>
            <a:r>
              <a:rPr lang="en-US" sz="3200" u="sng" kern="0" spc="-6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3200" u="sng" kern="0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3200" u="sng" kern="0" spc="-4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</a:t>
            </a:r>
            <a:r>
              <a:rPr lang="en-US" sz="3200" u="sng" kern="0" spc="-6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during</a:t>
            </a:r>
            <a:r>
              <a:rPr lang="en-US" sz="3200" u="sng" kern="0" dirty="0">
                <a:solidFill>
                  <a:srgbClr val="001F5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storage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u="sng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E7CDCC-8CA6-5F95-3D01-FA9B68FCC4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4571" y="2404284"/>
            <a:ext cx="7473077" cy="308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4505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C5270-3D82-8216-42B0-595237A91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5771" y="-27432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n-US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Effects</a:t>
            </a:r>
            <a:r>
              <a:rPr lang="en-US" sz="4400" u="sng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4400" u="sng" spc="-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Impurities</a:t>
            </a:r>
            <a:r>
              <a:rPr lang="en-US" sz="4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4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EE3F82-93A5-B851-2673-1341F1C6D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10" y="1417317"/>
            <a:ext cx="10018713" cy="5379721"/>
          </a:xfrm>
        </p:spPr>
        <p:txBody>
          <a:bodyPr>
            <a:noAutofit/>
          </a:bodyPr>
          <a:lstStyle/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Impurities</a:t>
            </a:r>
            <a:r>
              <a:rPr lang="en-US" sz="2800" spc="-7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having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toxic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effects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be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injurious</a:t>
            </a:r>
            <a:r>
              <a:rPr lang="en-US" sz="2800" spc="-7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health,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if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present</a:t>
            </a:r>
            <a:r>
              <a:rPr lang="en-US" sz="2800" spc="28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above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certain</a:t>
            </a:r>
            <a:r>
              <a:rPr lang="en-US" sz="2800" spc="-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limits.</a:t>
            </a:r>
          </a:p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Traces</a:t>
            </a:r>
            <a:r>
              <a:rPr lang="en-US" sz="2800" spc="-8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of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impurities,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exert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cumulative</a:t>
            </a:r>
            <a:r>
              <a:rPr lang="en-US" sz="2800" spc="-8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toxic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effect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after</a:t>
            </a:r>
            <a:r>
              <a:rPr lang="en-US" sz="2800" spc="-8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certain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time.</a:t>
            </a:r>
          </a:p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Impurities</a:t>
            </a:r>
            <a:r>
              <a:rPr lang="en-US" sz="2800" spc="-7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lower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active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strength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of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substance.</a:t>
            </a:r>
          </a:p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Impurity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decrease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shelf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life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of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substance.</a:t>
            </a:r>
          </a:p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Impurity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cause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incompatibility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with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other</a:t>
            </a:r>
            <a:r>
              <a:rPr lang="en-US" sz="2800" spc="-1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substances.</a:t>
            </a:r>
          </a:p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Impurities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cause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physical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or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chemical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change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in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properties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of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substance,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making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substance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medicinally</a:t>
            </a:r>
            <a:r>
              <a:rPr lang="en-US" sz="2800" spc="-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useless.</a:t>
            </a:r>
          </a:p>
          <a:p>
            <a:pPr marL="342900" marR="0" lvl="0" indent="-342900">
              <a:spcBef>
                <a:spcPts val="100"/>
              </a:spcBef>
              <a:spcAft>
                <a:spcPts val="0"/>
              </a:spcAft>
              <a:buSzPts val="2000"/>
              <a:buFont typeface="Wingdings" panose="05000000000000000000" pitchFamily="2" charset="2"/>
              <a:buChar char="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May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cause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change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in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color,</a:t>
            </a:r>
            <a:r>
              <a:rPr lang="en-US" sz="2800" spc="-8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odour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and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taste.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16565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23202-BB6B-AA71-880F-BE7B77BCB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-27432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n-US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Test</a:t>
            </a:r>
            <a:r>
              <a:rPr lang="en-US" sz="4400" u="sng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</a:t>
            </a:r>
            <a:r>
              <a:rPr lang="en-US" sz="4400" u="sng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purity:</a:t>
            </a:r>
            <a:endParaRPr lang="en-US" sz="4400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13BA1-99E0-4125-D09D-53533E224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430" y="571498"/>
            <a:ext cx="10018713" cy="5692142"/>
          </a:xfrm>
        </p:spPr>
        <p:txBody>
          <a:bodyPr>
            <a:normAutofit/>
          </a:bodyPr>
          <a:lstStyle/>
          <a:p>
            <a:pPr algn="just"/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Pharmacopoeia</a:t>
            </a:r>
            <a:r>
              <a:rPr lang="en-US" sz="2800" spc="-1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prescribes</a:t>
            </a:r>
            <a:r>
              <a:rPr lang="en-US" sz="2800" spc="-11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“Test</a:t>
            </a:r>
            <a:r>
              <a:rPr lang="en-US" sz="2800" spc="-9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for</a:t>
            </a:r>
            <a:r>
              <a:rPr lang="en-US" sz="2800" spc="-10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purity”</a:t>
            </a:r>
            <a:r>
              <a:rPr lang="en-US" sz="2800" spc="-11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for</a:t>
            </a:r>
            <a:r>
              <a:rPr lang="en-US" sz="2800" spc="-9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pharmaceutical</a:t>
            </a:r>
            <a:r>
              <a:rPr lang="en-US" sz="2800" spc="-11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substances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</a:t>
            </a:r>
            <a:r>
              <a:rPr lang="en-US" sz="2800" spc="-48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check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their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freedom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from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undesirable</a:t>
            </a:r>
            <a:r>
              <a:rPr lang="en-US" sz="2800" spc="-11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impurities.</a:t>
            </a:r>
          </a:p>
          <a:p>
            <a:pPr algn="just"/>
            <a:endParaRPr lang="en-US" sz="2800" dirty="0"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pPr algn="just"/>
            <a:r>
              <a:rPr lang="en-US" sz="28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To prevent the impurities, </a:t>
            </a:r>
            <a:r>
              <a:rPr lang="en-US" sz="2800" b="1" dirty="0">
                <a:solidFill>
                  <a:schemeClr val="accent4"/>
                </a:solidFill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limit tests</a:t>
            </a:r>
            <a:r>
              <a:rPr lang="en-US" sz="2800" dirty="0">
                <a:latin typeface="Times New Roman" panose="02020603050405020304" pitchFamily="18" charset="0"/>
                <a:ea typeface="Wingdings" panose="05000000000000000000" pitchFamily="2" charset="2"/>
                <a:cs typeface="Wingdings" panose="05000000000000000000" pitchFamily="2" charset="2"/>
              </a:rPr>
              <a:t> are carried out to lower the impurities and to make the pharmaceuticals more safe.</a:t>
            </a:r>
            <a:endParaRPr lang="en-US" sz="2800" dirty="0">
              <a:effectLst/>
              <a:latin typeface="Times New Roman" panose="02020603050405020304" pitchFamily="18" charset="0"/>
              <a:ea typeface="Wingdings" panose="05000000000000000000" pitchFamily="2" charset="2"/>
              <a:cs typeface="Wingdings" panose="05000000000000000000" pitchFamily="2" charset="2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12249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00DAB-551A-58F6-FF8B-CABDB0616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9241" y="643327"/>
            <a:ext cx="10267979" cy="4768122"/>
          </a:xfrm>
        </p:spPr>
        <p:txBody>
          <a:bodyPr>
            <a:normAutofit fontScale="92500" lnSpcReduction="2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Control Strategies for Impurities**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**Quality by Design (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QbD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)**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 Design processes to minimize impurities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**Good Manufacturing Practices (GMP)**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 Strict adherence to manufacturing protocols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**Proper Storage &amp; Packaging**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 Protects against degradation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**Purification Techniques** 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 Filtration, crystallization, and distillation to remove impurities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4497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BD970-EDA6-BC17-1E56-0DBE4AA8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9400" y="2229787"/>
            <a:ext cx="10018713" cy="1752599"/>
          </a:xfrm>
        </p:spPr>
        <p:txBody>
          <a:bodyPr>
            <a:norm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6969241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605E8-D405-43B5-3F9C-6D318B5CF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4213" y="19050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Contents: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A2A6E-85A6-BF48-FBEA-39C997C99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8590" y="2186939"/>
            <a:ext cx="10018713" cy="312420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impurity?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impurity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impurity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Effect</a:t>
            </a:r>
            <a:r>
              <a:rPr lang="en-US" sz="32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3200" spc="-1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Test</a:t>
            </a:r>
            <a:r>
              <a:rPr lang="en-US" sz="32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en-US" sz="32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purity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294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1CDDD-D50A-2CB1-D7A1-DFA059820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7190" y="-289560"/>
            <a:ext cx="10018713" cy="1752599"/>
          </a:xfrm>
        </p:spPr>
        <p:txBody>
          <a:bodyPr/>
          <a:lstStyle/>
          <a:p>
            <a:pPr algn="l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impurity?</a:t>
            </a:r>
            <a:endParaRPr lang="en-US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2844C-34D0-8B96-54E2-AA0472F72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97" y="1777832"/>
            <a:ext cx="11179806" cy="4853940"/>
          </a:xfrm>
        </p:spPr>
        <p:txBody>
          <a:bodyPr>
            <a:noAutofit/>
          </a:bodyPr>
          <a:lstStyle/>
          <a:p>
            <a:pPr marL="1411605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spc="-2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Impure</a:t>
            </a:r>
            <a:r>
              <a:rPr lang="en-US" sz="2800" spc="-11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2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spc="-8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1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Compound:</a:t>
            </a:r>
            <a:endParaRPr lang="en-US" sz="2800" spc="-15" dirty="0">
              <a:solidFill>
                <a:srgbClr val="001F5F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25855" marR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en-US" sz="2800" spc="-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compound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said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impure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matter, 			i.e.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Impurities.</a:t>
            </a:r>
          </a:p>
          <a:p>
            <a:pPr marL="1125855" marR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11605" marR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Pure</a:t>
            </a:r>
            <a:r>
              <a:rPr lang="en-US" sz="2800" spc="-7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spc="-6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Compound: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25855" marR="2846705" indent="0" algn="just">
              <a:lnSpc>
                <a:spcPct val="110000"/>
              </a:lnSpc>
              <a:spcBef>
                <a:spcPts val="12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</a:t>
            </a:r>
            <a:r>
              <a:rPr lang="en-US" sz="2800" spc="-1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pure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compound</a:t>
            </a:r>
            <a:r>
              <a:rPr lang="en-US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en-US" sz="2800" spc="-2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compound</a:t>
            </a:r>
            <a:r>
              <a:rPr lang="en-US" sz="2800" spc="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spc="-5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 foreign</a:t>
            </a:r>
            <a:r>
              <a:rPr lang="en-US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			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matter,</a:t>
            </a:r>
            <a:r>
              <a:rPr lang="en-US" sz="2800" spc="-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i.e.</a:t>
            </a:r>
            <a:r>
              <a:rPr lang="en-US" sz="2800" spc="5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impurities.</a:t>
            </a:r>
          </a:p>
          <a:p>
            <a:pPr marL="1411605" marR="0" algn="just">
              <a:lnSpc>
                <a:spcPct val="110000"/>
              </a:lnSpc>
              <a:spcBef>
                <a:spcPts val="5"/>
              </a:spcBef>
              <a:spcAft>
                <a:spcPts val="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11605" marR="0" algn="just">
              <a:lnSpc>
                <a:spcPct val="1100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spc="-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purity</a:t>
            </a:r>
            <a:r>
              <a:rPr lang="en-US" sz="2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freedom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foreign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matter. </a:t>
            </a:r>
          </a:p>
          <a:p>
            <a:pPr marL="0" marR="0" indent="0" algn="just">
              <a:lnSpc>
                <a:spcPct val="110000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8523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3D7CC-A6B5-7063-0891-16B041DAD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0071" y="803909"/>
            <a:ext cx="9307109" cy="5250181"/>
          </a:xfrm>
        </p:spPr>
        <p:txBody>
          <a:bodyPr>
            <a:noAutofit/>
          </a:bodyPr>
          <a:lstStyle/>
          <a:p>
            <a:pPr marL="342900" marR="2884170" lvl="0" indent="-342900">
              <a:spcBef>
                <a:spcPts val="415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600835" algn="l"/>
                <a:tab pos="1601470" algn="l"/>
              </a:tabLst>
            </a:pP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Impurity</a:t>
            </a:r>
            <a:r>
              <a:rPr lang="en-US" sz="2800" b="1" spc="1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en-US" sz="2800" b="1" spc="-1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en-US" sz="2800" b="1" spc="4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affects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purity of</a:t>
            </a:r>
            <a:r>
              <a:rPr lang="en-US" sz="2800" b="1" spc="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800" b="1" spc="-610" dirty="0">
                <a:solidFill>
                  <a:srgbClr val="001F5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material.</a:t>
            </a:r>
          </a:p>
          <a:p>
            <a:pPr marL="0" marR="2884170" lvl="0" indent="0">
              <a:spcBef>
                <a:spcPts val="415"/>
              </a:spcBef>
              <a:spcAft>
                <a:spcPts val="0"/>
              </a:spcAft>
              <a:buNone/>
              <a:tabLst>
                <a:tab pos="1600835" algn="l"/>
                <a:tab pos="1601470" algn="l"/>
              </a:tabLs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2062480" lvl="0" indent="-342900" algn="just">
              <a:spcBef>
                <a:spcPts val="64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601470" algn="l"/>
              </a:tabLst>
            </a:pP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Presence</a:t>
            </a:r>
            <a:r>
              <a:rPr lang="en-US" sz="2800" b="1" spc="-3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800" b="1" spc="-2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</a:t>
            </a:r>
            <a:r>
              <a:rPr lang="en-US" sz="2800" b="1" spc="-2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800" b="1" spc="-3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pharmaceutical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substances</a:t>
            </a:r>
            <a:r>
              <a:rPr lang="en-US" sz="2800" b="1" spc="-4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en-US" sz="2800" b="1" spc="-55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produce toxic effects on the body and may also lower down</a:t>
            </a:r>
            <a:r>
              <a:rPr lang="en-US" sz="2800" b="1" spc="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800" b="1" spc="-1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en-US" sz="2800" b="1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strength</a:t>
            </a:r>
            <a:r>
              <a:rPr lang="en-US" sz="2800" b="1" spc="-5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800" b="1" spc="-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800" b="1" spc="-1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pharmaceutical</a:t>
            </a:r>
            <a:r>
              <a:rPr lang="en-US" sz="2800" b="1" spc="-18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1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substance.</a:t>
            </a:r>
          </a:p>
          <a:p>
            <a:pPr marL="0" marR="2062480" lvl="0" indent="0" algn="just">
              <a:spcBef>
                <a:spcPts val="640"/>
              </a:spcBef>
              <a:spcAft>
                <a:spcPts val="0"/>
              </a:spcAft>
              <a:buNone/>
              <a:tabLst>
                <a:tab pos="1601470" algn="l"/>
              </a:tabLst>
            </a:pPr>
            <a:endParaRPr lang="en-US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2062480" lvl="0" indent="-342900" algn="just">
              <a:spcBef>
                <a:spcPts val="64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1601470" algn="l"/>
              </a:tabLst>
            </a:pPr>
            <a:r>
              <a:rPr lang="en-US" sz="2800" b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</a:t>
            </a:r>
            <a:r>
              <a:rPr lang="en-US" sz="2800" b="1" spc="-12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commonly</a:t>
            </a:r>
            <a:r>
              <a:rPr lang="en-US" sz="2800" b="1" spc="-9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800" b="1" spc="-9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chemical</a:t>
            </a:r>
            <a:r>
              <a:rPr lang="en-US" sz="2800" b="1" spc="-9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substances</a:t>
            </a:r>
            <a:r>
              <a:rPr lang="en-US" sz="2800" b="1" spc="-14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  <a:r>
              <a:rPr lang="en-US" sz="2800" b="1" spc="2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en-US" sz="2800" b="1" spc="-5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</a:t>
            </a:r>
            <a:r>
              <a:rPr lang="en-US" sz="2800" b="1" spc="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800" b="1" spc="-4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800" b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titi</a:t>
            </a:r>
            <a:r>
              <a:rPr lang="en-US" sz="2800" b="1" spc="-1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="1" spc="-2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en-US" sz="2800" b="1" spc="-3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lead,</a:t>
            </a:r>
            <a:r>
              <a:rPr lang="en-US" sz="2800" b="1" spc="1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arseni</a:t>
            </a:r>
            <a:r>
              <a:rPr lang="en-US" sz="2800" b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c, iron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b="1" spc="-1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chl</a:t>
            </a:r>
            <a:r>
              <a:rPr lang="en-US" sz="2800" b="1" spc="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rid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b="1" spc="-5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800" b="1" spc="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sulp</a:t>
            </a:r>
            <a:r>
              <a:rPr lang="en-US" sz="2800" b="1" spc="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</a:t>
            </a:r>
            <a:r>
              <a:rPr lang="en-US" sz="2800" b="1" spc="-5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800" b="1" spc="-5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325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8B902-8F20-18AF-1CF7-2962060BC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0" y="-185878"/>
            <a:ext cx="10018713" cy="1752599"/>
          </a:xfrm>
        </p:spPr>
        <p:txBody>
          <a:bodyPr/>
          <a:lstStyle/>
          <a:p>
            <a:pPr algn="l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impurity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397FB-378E-3188-B079-C5ACA9D9D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566721"/>
            <a:ext cx="10018713" cy="4602481"/>
          </a:xfrm>
        </p:spPr>
        <p:txBody>
          <a:bodyPr>
            <a:norm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Organic Impurities 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1622425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Arise from the drug manufacturing process or degradation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Examples: Starting materials, intermediates, degradation            </a:t>
            </a: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products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Inorganic Impurities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162242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Arise from raw materials, catalysts, or manufacturing processes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1622425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Examples: Metals, salts</a:t>
            </a:r>
          </a:p>
          <a:p>
            <a:pPr marL="0" marR="0" algn="just">
              <a:spcBef>
                <a:spcPts val="0"/>
              </a:spcBef>
              <a:spcAft>
                <a:spcPts val="0"/>
              </a:spcAft>
              <a:tabLst>
                <a:tab pos="1622425" algn="l"/>
              </a:tabLst>
            </a:pP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Residual Solvents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  <a:tabLst>
                <a:tab pos="1622425" algn="l"/>
              </a:tabLst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Volatile organic compounds used in the manufacturing process that remain in the final product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1722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6ECF3-49DF-91E5-5EEB-5954C4577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330" y="259079"/>
            <a:ext cx="10018713" cy="1752599"/>
          </a:xfrm>
        </p:spPr>
        <p:txBody>
          <a:bodyPr/>
          <a:lstStyle/>
          <a:p>
            <a:pPr algn="just"/>
            <a:r>
              <a:rPr lang="en-US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Sources of impurity</a:t>
            </a:r>
            <a:r>
              <a:rPr 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A495F-8D55-36E6-370E-7971A4664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9477" y="876300"/>
            <a:ext cx="10018713" cy="5722621"/>
          </a:xfrm>
        </p:spPr>
        <p:txBody>
          <a:bodyPr>
            <a:normAutofit/>
          </a:bodyPr>
          <a:lstStyle/>
          <a:p>
            <a:pPr marL="514350" marR="0" lvl="0" indent="-514350">
              <a:lnSpc>
                <a:spcPct val="150000"/>
              </a:lnSpc>
              <a:spcBef>
                <a:spcPts val="305"/>
              </a:spcBef>
              <a:spcAft>
                <a:spcPts val="0"/>
              </a:spcAft>
              <a:buFont typeface="+mj-lt"/>
              <a:buAutoNum type="arabicPeriod"/>
              <a:tabLst>
                <a:tab pos="1602740" algn="l"/>
              </a:tabLst>
            </a:pP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Raw</a:t>
            </a:r>
            <a:r>
              <a:rPr lang="en-US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material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used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manufacture</a:t>
            </a:r>
          </a:p>
          <a:p>
            <a:pPr marL="514350" marR="0" lvl="0" indent="-51435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tabLst>
                <a:tab pos="1602740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Solvents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used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manufacturing</a:t>
            </a:r>
            <a:r>
              <a:rPr lang="en-US" sz="28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</a:p>
          <a:p>
            <a:pPr marL="514350" marR="0" lvl="0" indent="-51435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tabLst>
                <a:tab pos="1602740" algn="l"/>
              </a:tabLst>
            </a:pP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Manufacturing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hazards</a:t>
            </a:r>
          </a:p>
          <a:p>
            <a:pPr marL="514350" marR="0" lvl="0" indent="-51435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tabLst>
                <a:tab pos="1602740" algn="l"/>
              </a:tabLst>
            </a:pP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Inadequate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Storage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conditions</a:t>
            </a:r>
          </a:p>
          <a:p>
            <a:pPr marL="514350" marR="0" lvl="0" indent="-51435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Font typeface="+mj-lt"/>
              <a:buAutoNum type="arabicPeriod"/>
              <a:tabLst>
                <a:tab pos="1703070" algn="l"/>
              </a:tabLst>
            </a:pP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Decomposition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product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during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storage</a:t>
            </a:r>
          </a:p>
          <a:p>
            <a:pPr marL="0" indent="0">
              <a:lnSpc>
                <a:spcPct val="15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0999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A2A8D-9223-E7DC-1867-9E47985B2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9989" y="685800"/>
            <a:ext cx="10018713" cy="3954780"/>
          </a:xfrm>
        </p:spPr>
        <p:txBody>
          <a:bodyPr>
            <a:noAutofit/>
          </a:bodyPr>
          <a:lstStyle/>
          <a:p>
            <a:pPr marL="342900" marR="0" lvl="0" indent="-342900" algn="l">
              <a:spcBef>
                <a:spcPts val="275"/>
              </a:spcBef>
              <a:spcAft>
                <a:spcPts val="0"/>
              </a:spcAft>
              <a:tabLst>
                <a:tab pos="1062990" algn="l"/>
              </a:tabLst>
            </a:pP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Raw</a:t>
            </a:r>
            <a:r>
              <a:rPr lang="en-US" sz="3200" u="sng" kern="0" spc="-2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materials</a:t>
            </a:r>
            <a:r>
              <a:rPr lang="en-US" sz="3200" u="sng" kern="0" spc="-2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employed</a:t>
            </a:r>
            <a:r>
              <a:rPr lang="en-US" sz="3200" u="sng" kern="0" spc="-4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</a:t>
            </a:r>
            <a:r>
              <a:rPr lang="en-US" sz="3200" u="sng" kern="0" spc="-9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manufacture</a:t>
            </a:r>
            <a:r>
              <a:rPr lang="en-US" sz="28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2800" b="1" kern="0" spc="0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b="1" kern="0" spc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Impurities known to be associated with these chemicals may be carried through the</a:t>
            </a:r>
            <a:r>
              <a:rPr lang="en-US" sz="2800" spc="-4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manufacturing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process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contaminate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final product.</a:t>
            </a:r>
            <a:b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Example:</a:t>
            </a:r>
            <a:b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en-US" sz="2800" spc="5" dirty="0">
                <a:solidFill>
                  <a:srgbClr val="00AEE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dirty="0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03698C7-7797-340E-9F9F-35F78CC952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198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5" name="Group 1">
            <a:extLst>
              <a:ext uri="{FF2B5EF4-FFF2-40B4-BE49-F238E27FC236}">
                <a16:creationId xmlns:a16="http://schemas.microsoft.com/office/drawing/2014/main" id="{99D22897-EBA6-AC52-3322-A1E31A914A22}"/>
              </a:ext>
            </a:extLst>
          </p:cNvPr>
          <p:cNvGrpSpPr>
            <a:grpSpLocks/>
          </p:cNvGrpSpPr>
          <p:nvPr/>
        </p:nvGrpSpPr>
        <p:grpSpPr bwMode="auto">
          <a:xfrm>
            <a:off x="3098258" y="4839970"/>
            <a:ext cx="4597400" cy="1539875"/>
            <a:chOff x="3341" y="-208"/>
            <a:chExt cx="7239" cy="2425"/>
          </a:xfrm>
        </p:grpSpPr>
        <p:pic>
          <p:nvPicPr>
            <p:cNvPr id="2053" name="Picture 5">
              <a:extLst>
                <a:ext uri="{FF2B5EF4-FFF2-40B4-BE49-F238E27FC236}">
                  <a16:creationId xmlns:a16="http://schemas.microsoft.com/office/drawing/2014/main" id="{2B10F347-3E1A-1DFE-DC18-C9DF43644B1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" y="-69"/>
              <a:ext cx="5283" cy="21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AutoShape 4">
              <a:extLst>
                <a:ext uri="{FF2B5EF4-FFF2-40B4-BE49-F238E27FC236}">
                  <a16:creationId xmlns:a16="http://schemas.microsoft.com/office/drawing/2014/main" id="{3D2D6884-BB0F-F449-18C7-6FDECB3D05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0" y="-208"/>
              <a:ext cx="5561" cy="2425"/>
            </a:xfrm>
            <a:custGeom>
              <a:avLst/>
              <a:gdLst>
                <a:gd name="T0" fmla="+- 0 8789 3341"/>
                <a:gd name="T1" fmla="*/ T0 w 5561"/>
                <a:gd name="T2" fmla="+- 0 2077 -208"/>
                <a:gd name="T3" fmla="*/ 2077 h 2425"/>
                <a:gd name="T4" fmla="+- 0 3481 3341"/>
                <a:gd name="T5" fmla="*/ T4 w 5561"/>
                <a:gd name="T6" fmla="+- 0 2077 -208"/>
                <a:gd name="T7" fmla="*/ 2077 h 2425"/>
                <a:gd name="T8" fmla="+- 0 3481 3341"/>
                <a:gd name="T9" fmla="*/ T8 w 5561"/>
                <a:gd name="T10" fmla="+- 0 -67 -208"/>
                <a:gd name="T11" fmla="*/ -67 h 2425"/>
                <a:gd name="T12" fmla="+- 0 8761 3341"/>
                <a:gd name="T13" fmla="*/ T12 w 5561"/>
                <a:gd name="T14" fmla="+- 0 -67 -208"/>
                <a:gd name="T15" fmla="*/ -67 h 2425"/>
                <a:gd name="T16" fmla="+- 0 8761 3341"/>
                <a:gd name="T17" fmla="*/ T16 w 5561"/>
                <a:gd name="T18" fmla="+- 0 -95 -208"/>
                <a:gd name="T19" fmla="*/ -95 h 2425"/>
                <a:gd name="T20" fmla="+- 0 3453 3341"/>
                <a:gd name="T21" fmla="*/ T20 w 5561"/>
                <a:gd name="T22" fmla="+- 0 -95 -208"/>
                <a:gd name="T23" fmla="*/ -95 h 2425"/>
                <a:gd name="T24" fmla="+- 0 3453 3341"/>
                <a:gd name="T25" fmla="*/ T24 w 5561"/>
                <a:gd name="T26" fmla="+- 0 -67 -208"/>
                <a:gd name="T27" fmla="*/ -67 h 2425"/>
                <a:gd name="T28" fmla="+- 0 3453 3341"/>
                <a:gd name="T29" fmla="*/ T28 w 5561"/>
                <a:gd name="T30" fmla="+- 0 2077 -208"/>
                <a:gd name="T31" fmla="*/ 2077 h 2425"/>
                <a:gd name="T32" fmla="+- 0 3453 3341"/>
                <a:gd name="T33" fmla="*/ T32 w 5561"/>
                <a:gd name="T34" fmla="+- 0 2105 -208"/>
                <a:gd name="T35" fmla="*/ 2105 h 2425"/>
                <a:gd name="T36" fmla="+- 0 8789 3341"/>
                <a:gd name="T37" fmla="*/ T36 w 5561"/>
                <a:gd name="T38" fmla="+- 0 2105 -208"/>
                <a:gd name="T39" fmla="*/ 2105 h 2425"/>
                <a:gd name="T40" fmla="+- 0 8789 3341"/>
                <a:gd name="T41" fmla="*/ T40 w 5561"/>
                <a:gd name="T42" fmla="+- 0 2077 -208"/>
                <a:gd name="T43" fmla="*/ 2077 h 2425"/>
                <a:gd name="T44" fmla="+- 0 8789 3341"/>
                <a:gd name="T45" fmla="*/ T44 w 5561"/>
                <a:gd name="T46" fmla="+- 0 -96 -208"/>
                <a:gd name="T47" fmla="*/ -96 h 2425"/>
                <a:gd name="T48" fmla="+- 0 8761 3341"/>
                <a:gd name="T49" fmla="*/ T48 w 5561"/>
                <a:gd name="T50" fmla="+- 0 -96 -208"/>
                <a:gd name="T51" fmla="*/ -96 h 2425"/>
                <a:gd name="T52" fmla="+- 0 8761 3341"/>
                <a:gd name="T53" fmla="*/ T52 w 5561"/>
                <a:gd name="T54" fmla="+- 0 2076 -208"/>
                <a:gd name="T55" fmla="*/ 2076 h 2425"/>
                <a:gd name="T56" fmla="+- 0 8789 3341"/>
                <a:gd name="T57" fmla="*/ T56 w 5561"/>
                <a:gd name="T58" fmla="+- 0 2076 -208"/>
                <a:gd name="T59" fmla="*/ 2076 h 2425"/>
                <a:gd name="T60" fmla="+- 0 8789 3341"/>
                <a:gd name="T61" fmla="*/ T60 w 5561"/>
                <a:gd name="T62" fmla="+- 0 -96 -208"/>
                <a:gd name="T63" fmla="*/ -96 h 2425"/>
                <a:gd name="T64" fmla="+- 0 8901 3341"/>
                <a:gd name="T65" fmla="*/ T64 w 5561"/>
                <a:gd name="T66" fmla="+- 0 -208 -208"/>
                <a:gd name="T67" fmla="*/ -208 h 2425"/>
                <a:gd name="T68" fmla="+- 0 8817 3341"/>
                <a:gd name="T69" fmla="*/ T68 w 5561"/>
                <a:gd name="T70" fmla="+- 0 -208 -208"/>
                <a:gd name="T71" fmla="*/ -208 h 2425"/>
                <a:gd name="T72" fmla="+- 0 8817 3341"/>
                <a:gd name="T73" fmla="*/ T72 w 5561"/>
                <a:gd name="T74" fmla="+- 0 -207 -208"/>
                <a:gd name="T75" fmla="*/ -207 h 2425"/>
                <a:gd name="T76" fmla="+- 0 3341 3341"/>
                <a:gd name="T77" fmla="*/ T76 w 5561"/>
                <a:gd name="T78" fmla="+- 0 -207 -208"/>
                <a:gd name="T79" fmla="*/ -207 h 2425"/>
                <a:gd name="T80" fmla="+- 0 3341 3341"/>
                <a:gd name="T81" fmla="*/ T80 w 5561"/>
                <a:gd name="T82" fmla="+- 0 -123 -208"/>
                <a:gd name="T83" fmla="*/ -123 h 2425"/>
                <a:gd name="T84" fmla="+- 0 3341 3341"/>
                <a:gd name="T85" fmla="*/ T84 w 5561"/>
                <a:gd name="T86" fmla="+- 0 2133 -208"/>
                <a:gd name="T87" fmla="*/ 2133 h 2425"/>
                <a:gd name="T88" fmla="+- 0 3341 3341"/>
                <a:gd name="T89" fmla="*/ T88 w 5561"/>
                <a:gd name="T90" fmla="+- 0 2217 -208"/>
                <a:gd name="T91" fmla="*/ 2217 h 2425"/>
                <a:gd name="T92" fmla="+- 0 8901 3341"/>
                <a:gd name="T93" fmla="*/ T92 w 5561"/>
                <a:gd name="T94" fmla="+- 0 2217 -208"/>
                <a:gd name="T95" fmla="*/ 2217 h 2425"/>
                <a:gd name="T96" fmla="+- 0 8901 3341"/>
                <a:gd name="T97" fmla="*/ T96 w 5561"/>
                <a:gd name="T98" fmla="+- 0 2133 -208"/>
                <a:gd name="T99" fmla="*/ 2133 h 2425"/>
                <a:gd name="T100" fmla="+- 0 3425 3341"/>
                <a:gd name="T101" fmla="*/ T100 w 5561"/>
                <a:gd name="T102" fmla="+- 0 2133 -208"/>
                <a:gd name="T103" fmla="*/ 2133 h 2425"/>
                <a:gd name="T104" fmla="+- 0 3425 3341"/>
                <a:gd name="T105" fmla="*/ T104 w 5561"/>
                <a:gd name="T106" fmla="+- 0 -123 -208"/>
                <a:gd name="T107" fmla="*/ -123 h 2425"/>
                <a:gd name="T108" fmla="+- 0 8817 3341"/>
                <a:gd name="T109" fmla="*/ T108 w 5561"/>
                <a:gd name="T110" fmla="+- 0 -123 -208"/>
                <a:gd name="T111" fmla="*/ -123 h 2425"/>
                <a:gd name="T112" fmla="+- 0 8817 3341"/>
                <a:gd name="T113" fmla="*/ T112 w 5561"/>
                <a:gd name="T114" fmla="+- 0 2132 -208"/>
                <a:gd name="T115" fmla="*/ 2132 h 2425"/>
                <a:gd name="T116" fmla="+- 0 8901 3341"/>
                <a:gd name="T117" fmla="*/ T116 w 5561"/>
                <a:gd name="T118" fmla="+- 0 2132 -208"/>
                <a:gd name="T119" fmla="*/ 2132 h 2425"/>
                <a:gd name="T120" fmla="+- 0 8901 3341"/>
                <a:gd name="T121" fmla="*/ T120 w 5561"/>
                <a:gd name="T122" fmla="+- 0 -208 -208"/>
                <a:gd name="T123" fmla="*/ -208 h 242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</a:cxnLst>
              <a:rect l="0" t="0" r="r" b="b"/>
              <a:pathLst>
                <a:path w="5561" h="2425">
                  <a:moveTo>
                    <a:pt x="5448" y="2285"/>
                  </a:moveTo>
                  <a:lnTo>
                    <a:pt x="140" y="2285"/>
                  </a:lnTo>
                  <a:lnTo>
                    <a:pt x="140" y="141"/>
                  </a:lnTo>
                  <a:lnTo>
                    <a:pt x="5420" y="141"/>
                  </a:lnTo>
                  <a:lnTo>
                    <a:pt x="5420" y="113"/>
                  </a:lnTo>
                  <a:lnTo>
                    <a:pt x="112" y="113"/>
                  </a:lnTo>
                  <a:lnTo>
                    <a:pt x="112" y="141"/>
                  </a:lnTo>
                  <a:lnTo>
                    <a:pt x="112" y="2285"/>
                  </a:lnTo>
                  <a:lnTo>
                    <a:pt x="112" y="2313"/>
                  </a:lnTo>
                  <a:lnTo>
                    <a:pt x="5448" y="2313"/>
                  </a:lnTo>
                  <a:lnTo>
                    <a:pt x="5448" y="2285"/>
                  </a:lnTo>
                  <a:close/>
                  <a:moveTo>
                    <a:pt x="5448" y="112"/>
                  </a:moveTo>
                  <a:lnTo>
                    <a:pt x="5420" y="112"/>
                  </a:lnTo>
                  <a:lnTo>
                    <a:pt x="5420" y="2284"/>
                  </a:lnTo>
                  <a:lnTo>
                    <a:pt x="5448" y="2284"/>
                  </a:lnTo>
                  <a:lnTo>
                    <a:pt x="5448" y="112"/>
                  </a:lnTo>
                  <a:close/>
                  <a:moveTo>
                    <a:pt x="5560" y="0"/>
                  </a:moveTo>
                  <a:lnTo>
                    <a:pt x="5476" y="0"/>
                  </a:lnTo>
                  <a:lnTo>
                    <a:pt x="5476" y="1"/>
                  </a:lnTo>
                  <a:lnTo>
                    <a:pt x="0" y="1"/>
                  </a:lnTo>
                  <a:lnTo>
                    <a:pt x="0" y="85"/>
                  </a:lnTo>
                  <a:lnTo>
                    <a:pt x="0" y="2341"/>
                  </a:lnTo>
                  <a:lnTo>
                    <a:pt x="0" y="2425"/>
                  </a:lnTo>
                  <a:lnTo>
                    <a:pt x="5560" y="2425"/>
                  </a:lnTo>
                  <a:lnTo>
                    <a:pt x="5560" y="2341"/>
                  </a:lnTo>
                  <a:lnTo>
                    <a:pt x="84" y="2341"/>
                  </a:lnTo>
                  <a:lnTo>
                    <a:pt x="84" y="85"/>
                  </a:lnTo>
                  <a:lnTo>
                    <a:pt x="5476" y="85"/>
                  </a:lnTo>
                  <a:lnTo>
                    <a:pt x="5476" y="2340"/>
                  </a:lnTo>
                  <a:lnTo>
                    <a:pt x="5560" y="2340"/>
                  </a:lnTo>
                  <a:lnTo>
                    <a:pt x="556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3">
              <a:extLst>
                <a:ext uri="{FF2B5EF4-FFF2-40B4-BE49-F238E27FC236}">
                  <a16:creationId xmlns:a16="http://schemas.microsoft.com/office/drawing/2014/main" id="{14FCDEA8-3733-AF15-8454-752916779C42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0" y="1006"/>
              <a:ext cx="1800" cy="458"/>
            </a:xfrm>
            <a:custGeom>
              <a:avLst/>
              <a:gdLst>
                <a:gd name="T0" fmla="+- 0 10331 8760"/>
                <a:gd name="T1" fmla="*/ T0 w 1800"/>
                <a:gd name="T2" fmla="+- 0 1007 1007"/>
                <a:gd name="T3" fmla="*/ 1007 h 458"/>
                <a:gd name="T4" fmla="+- 0 10331 8760"/>
                <a:gd name="T5" fmla="*/ T4 w 1800"/>
                <a:gd name="T6" fmla="+- 0 1121 1007"/>
                <a:gd name="T7" fmla="*/ 1121 h 458"/>
                <a:gd name="T8" fmla="+- 0 8760 8760"/>
                <a:gd name="T9" fmla="*/ T8 w 1800"/>
                <a:gd name="T10" fmla="+- 0 1121 1007"/>
                <a:gd name="T11" fmla="*/ 1121 h 458"/>
                <a:gd name="T12" fmla="+- 0 8760 8760"/>
                <a:gd name="T13" fmla="*/ T12 w 1800"/>
                <a:gd name="T14" fmla="+- 0 1350 1007"/>
                <a:gd name="T15" fmla="*/ 1350 h 458"/>
                <a:gd name="T16" fmla="+- 0 10331 8760"/>
                <a:gd name="T17" fmla="*/ T16 w 1800"/>
                <a:gd name="T18" fmla="+- 0 1350 1007"/>
                <a:gd name="T19" fmla="*/ 1350 h 458"/>
                <a:gd name="T20" fmla="+- 0 10331 8760"/>
                <a:gd name="T21" fmla="*/ T20 w 1800"/>
                <a:gd name="T22" fmla="+- 0 1464 1007"/>
                <a:gd name="T23" fmla="*/ 1464 h 458"/>
                <a:gd name="T24" fmla="+- 0 10560 8760"/>
                <a:gd name="T25" fmla="*/ T24 w 1800"/>
                <a:gd name="T26" fmla="+- 0 1235 1007"/>
                <a:gd name="T27" fmla="*/ 1235 h 458"/>
                <a:gd name="T28" fmla="+- 0 10331 8760"/>
                <a:gd name="T29" fmla="*/ T28 w 1800"/>
                <a:gd name="T30" fmla="+- 0 1007 1007"/>
                <a:gd name="T31" fmla="*/ 1007 h 45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1800" h="458">
                  <a:moveTo>
                    <a:pt x="1571" y="0"/>
                  </a:moveTo>
                  <a:lnTo>
                    <a:pt x="1571" y="114"/>
                  </a:lnTo>
                  <a:lnTo>
                    <a:pt x="0" y="114"/>
                  </a:lnTo>
                  <a:lnTo>
                    <a:pt x="0" y="343"/>
                  </a:lnTo>
                  <a:lnTo>
                    <a:pt x="1571" y="343"/>
                  </a:lnTo>
                  <a:lnTo>
                    <a:pt x="1571" y="457"/>
                  </a:lnTo>
                  <a:lnTo>
                    <a:pt x="1800" y="228"/>
                  </a:lnTo>
                  <a:lnTo>
                    <a:pt x="1571" y="0"/>
                  </a:lnTo>
                  <a:close/>
                </a:path>
              </a:pathLst>
            </a:custGeom>
            <a:solidFill>
              <a:srgbClr val="4F81B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2">
              <a:extLst>
                <a:ext uri="{FF2B5EF4-FFF2-40B4-BE49-F238E27FC236}">
                  <a16:creationId xmlns:a16="http://schemas.microsoft.com/office/drawing/2014/main" id="{1E20AC2C-72BB-C0F9-DA5F-05CDCDBBFEA3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0" y="1006"/>
              <a:ext cx="1800" cy="458"/>
            </a:xfrm>
            <a:custGeom>
              <a:avLst/>
              <a:gdLst>
                <a:gd name="T0" fmla="+- 0 8760 8760"/>
                <a:gd name="T1" fmla="*/ T0 w 1800"/>
                <a:gd name="T2" fmla="+- 0 1121 1007"/>
                <a:gd name="T3" fmla="*/ 1121 h 458"/>
                <a:gd name="T4" fmla="+- 0 10331 8760"/>
                <a:gd name="T5" fmla="*/ T4 w 1800"/>
                <a:gd name="T6" fmla="+- 0 1121 1007"/>
                <a:gd name="T7" fmla="*/ 1121 h 458"/>
                <a:gd name="T8" fmla="+- 0 10331 8760"/>
                <a:gd name="T9" fmla="*/ T8 w 1800"/>
                <a:gd name="T10" fmla="+- 0 1007 1007"/>
                <a:gd name="T11" fmla="*/ 1007 h 458"/>
                <a:gd name="T12" fmla="+- 0 10560 8760"/>
                <a:gd name="T13" fmla="*/ T12 w 1800"/>
                <a:gd name="T14" fmla="+- 0 1235 1007"/>
                <a:gd name="T15" fmla="*/ 1235 h 458"/>
                <a:gd name="T16" fmla="+- 0 10331 8760"/>
                <a:gd name="T17" fmla="*/ T16 w 1800"/>
                <a:gd name="T18" fmla="+- 0 1464 1007"/>
                <a:gd name="T19" fmla="*/ 1464 h 458"/>
                <a:gd name="T20" fmla="+- 0 10331 8760"/>
                <a:gd name="T21" fmla="*/ T20 w 1800"/>
                <a:gd name="T22" fmla="+- 0 1350 1007"/>
                <a:gd name="T23" fmla="*/ 1350 h 458"/>
                <a:gd name="T24" fmla="+- 0 8760 8760"/>
                <a:gd name="T25" fmla="*/ T24 w 1800"/>
                <a:gd name="T26" fmla="+- 0 1350 1007"/>
                <a:gd name="T27" fmla="*/ 1350 h 458"/>
                <a:gd name="T28" fmla="+- 0 8760 8760"/>
                <a:gd name="T29" fmla="*/ T28 w 1800"/>
                <a:gd name="T30" fmla="+- 0 1121 1007"/>
                <a:gd name="T31" fmla="*/ 1121 h 45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</a:cxnLst>
              <a:rect l="0" t="0" r="r" b="b"/>
              <a:pathLst>
                <a:path w="1800" h="458">
                  <a:moveTo>
                    <a:pt x="0" y="114"/>
                  </a:moveTo>
                  <a:lnTo>
                    <a:pt x="1571" y="114"/>
                  </a:lnTo>
                  <a:lnTo>
                    <a:pt x="1571" y="0"/>
                  </a:lnTo>
                  <a:lnTo>
                    <a:pt x="1800" y="228"/>
                  </a:lnTo>
                  <a:lnTo>
                    <a:pt x="1571" y="457"/>
                  </a:lnTo>
                  <a:lnTo>
                    <a:pt x="1571" y="343"/>
                  </a:lnTo>
                  <a:lnTo>
                    <a:pt x="0" y="343"/>
                  </a:lnTo>
                  <a:lnTo>
                    <a:pt x="0" y="114"/>
                  </a:lnTo>
                  <a:close/>
                </a:path>
              </a:pathLst>
            </a:custGeom>
            <a:noFill/>
            <a:ln w="25145">
              <a:solidFill>
                <a:srgbClr val="385D8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Rectangle 7">
            <a:extLst>
              <a:ext uri="{FF2B5EF4-FFF2-40B4-BE49-F238E27FC236}">
                <a16:creationId xmlns:a16="http://schemas.microsoft.com/office/drawing/2014/main" id="{024B5C9E-0618-2C93-FD7F-B0DFE9224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13975" y="5278697"/>
            <a:ext cx="1873783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1" u="none" strike="noStrike" cap="none" normalizeH="0" baseline="0" dirty="0">
                <a:ln>
                  <a:noFill/>
                </a:ln>
                <a:solidFill>
                  <a:srgbClr val="E26C0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Calcium sulphate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1" u="none" strike="noStrike" cap="none" normalizeH="0" baseline="0" dirty="0">
                <a:ln>
                  <a:noFill/>
                </a:ln>
                <a:solidFill>
                  <a:srgbClr val="E26C0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Magnesium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1" i="1" u="none" strike="noStrike" cap="none" normalizeH="0" baseline="0" dirty="0">
                <a:ln>
                  <a:noFill/>
                </a:ln>
                <a:solidFill>
                  <a:srgbClr val="E26C0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chloride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b="1" i="1" dirty="0">
              <a:solidFill>
                <a:srgbClr val="E26C0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25144BE-AB84-C042-DD50-E693AA1D2407}"/>
              </a:ext>
            </a:extLst>
          </p:cNvPr>
          <p:cNvSpPr txBox="1"/>
          <p:nvPr/>
        </p:nvSpPr>
        <p:spPr>
          <a:xfrm>
            <a:off x="1546088" y="3973144"/>
            <a:ext cx="1018871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6E2E9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Rock</a:t>
            </a:r>
            <a:r>
              <a:rPr lang="en-US" sz="2000" b="1" spc="320" dirty="0">
                <a:solidFill>
                  <a:srgbClr val="6E2E9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b="1" dirty="0">
                <a:solidFill>
                  <a:srgbClr val="6E2E9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salt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--------</a:t>
            </a:r>
            <a:r>
              <a:rPr lang="en-US" sz="2000" dirty="0">
                <a:effectLst/>
                <a:latin typeface="Wingdings" panose="05000000000000000000" pitchFamily="2" charset="2"/>
                <a:ea typeface="Times New Roman" panose="02020603050405020304" pitchFamily="18" charset="0"/>
              </a:rPr>
              <a:t>à</a:t>
            </a:r>
            <a:r>
              <a:rPr lang="en-US" sz="2000" spc="1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Calcium</a:t>
            </a:r>
            <a:r>
              <a:rPr lang="en-US" sz="2000" spc="1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Sulphate</a:t>
            </a:r>
            <a:r>
              <a:rPr lang="en-US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(CaSO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000" spc="1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000" spc="2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Magnesium</a:t>
            </a:r>
            <a:r>
              <a:rPr lang="en-US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Chloride</a:t>
            </a:r>
            <a:r>
              <a:rPr lang="en-US" sz="2000" spc="2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(MgCl</a:t>
            </a:r>
            <a:r>
              <a:rPr lang="en-US" sz="2000" baseline="-25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)=</a:t>
            </a:r>
            <a:r>
              <a:rPr lang="en-US" sz="2000" spc="1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AEE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NaCl</a:t>
            </a:r>
            <a:r>
              <a:rPr lang="en-US" sz="2000" dirty="0">
                <a:solidFill>
                  <a:srgbClr val="00AEEE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AEEE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</a:t>
            </a:r>
          </a:p>
          <a:p>
            <a:endParaRPr lang="en-US" sz="2000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4B244DD8-9C9D-1CD2-1BAF-1325D24417F6}"/>
              </a:ext>
            </a:extLst>
          </p:cNvPr>
          <p:cNvSpPr/>
          <p:nvPr/>
        </p:nvSpPr>
        <p:spPr>
          <a:xfrm>
            <a:off x="1304144" y="3867462"/>
            <a:ext cx="10430655" cy="77311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595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1069A-1DFB-FBAD-B4E0-DD945ABD1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1449" y="-441960"/>
            <a:ext cx="10018713" cy="1752599"/>
          </a:xfrm>
        </p:spPr>
        <p:txBody>
          <a:bodyPr>
            <a:normAutofit/>
          </a:bodyPr>
          <a:lstStyle/>
          <a:p>
            <a:pPr algn="just"/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Solvents used in manufacturing process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u="sng" dirty="0"/>
          </a:p>
        </p:txBody>
      </p:sp>
      <p:grpSp>
        <p:nvGrpSpPr>
          <p:cNvPr id="11" name="Group 8">
            <a:extLst>
              <a:ext uri="{FF2B5EF4-FFF2-40B4-BE49-F238E27FC236}">
                <a16:creationId xmlns:a16="http://schemas.microsoft.com/office/drawing/2014/main" id="{E5FDC44A-B250-8252-6B29-58190C3E5B18}"/>
              </a:ext>
            </a:extLst>
          </p:cNvPr>
          <p:cNvGrpSpPr>
            <a:grpSpLocks/>
          </p:cNvGrpSpPr>
          <p:nvPr/>
        </p:nvGrpSpPr>
        <p:grpSpPr bwMode="auto">
          <a:xfrm>
            <a:off x="9075420" y="891541"/>
            <a:ext cx="2720339" cy="5806440"/>
            <a:chOff x="13121" y="222"/>
            <a:chExt cx="3386" cy="7598"/>
          </a:xfrm>
        </p:grpSpPr>
        <p:pic>
          <p:nvPicPr>
            <p:cNvPr id="3081" name="Picture 9">
              <a:extLst>
                <a:ext uri="{FF2B5EF4-FFF2-40B4-BE49-F238E27FC236}">
                  <a16:creationId xmlns:a16="http://schemas.microsoft.com/office/drawing/2014/main" id="{C232DEA3-2FEF-46A5-B97A-F253CBB73D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260" y="361"/>
              <a:ext cx="3106" cy="732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AutoShape 10">
              <a:extLst>
                <a:ext uri="{FF2B5EF4-FFF2-40B4-BE49-F238E27FC236}">
                  <a16:creationId xmlns:a16="http://schemas.microsoft.com/office/drawing/2014/main" id="{64C4F2BE-5531-E6A9-25B2-F4BDBF80E70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20" y="222"/>
              <a:ext cx="3386" cy="7598"/>
            </a:xfrm>
            <a:custGeom>
              <a:avLst/>
              <a:gdLst>
                <a:gd name="T0" fmla="+- 0 16394 13121"/>
                <a:gd name="T1" fmla="*/ T0 w 3386"/>
                <a:gd name="T2" fmla="+- 0 334 222"/>
                <a:gd name="T3" fmla="*/ 334 h 7598"/>
                <a:gd name="T4" fmla="+- 0 16366 13121"/>
                <a:gd name="T5" fmla="*/ T4 w 3386"/>
                <a:gd name="T6" fmla="+- 0 334 222"/>
                <a:gd name="T7" fmla="*/ 334 h 7598"/>
                <a:gd name="T8" fmla="+- 0 16366 13121"/>
                <a:gd name="T9" fmla="*/ T8 w 3386"/>
                <a:gd name="T10" fmla="+- 0 362 222"/>
                <a:gd name="T11" fmla="*/ 362 h 7598"/>
                <a:gd name="T12" fmla="+- 0 16366 13121"/>
                <a:gd name="T13" fmla="*/ T12 w 3386"/>
                <a:gd name="T14" fmla="+- 0 7680 222"/>
                <a:gd name="T15" fmla="*/ 7680 h 7598"/>
                <a:gd name="T16" fmla="+- 0 13261 13121"/>
                <a:gd name="T17" fmla="*/ T16 w 3386"/>
                <a:gd name="T18" fmla="+- 0 7680 222"/>
                <a:gd name="T19" fmla="*/ 7680 h 7598"/>
                <a:gd name="T20" fmla="+- 0 13261 13121"/>
                <a:gd name="T21" fmla="*/ T20 w 3386"/>
                <a:gd name="T22" fmla="+- 0 362 222"/>
                <a:gd name="T23" fmla="*/ 362 h 7598"/>
                <a:gd name="T24" fmla="+- 0 16366 13121"/>
                <a:gd name="T25" fmla="*/ T24 w 3386"/>
                <a:gd name="T26" fmla="+- 0 362 222"/>
                <a:gd name="T27" fmla="*/ 362 h 7598"/>
                <a:gd name="T28" fmla="+- 0 16366 13121"/>
                <a:gd name="T29" fmla="*/ T28 w 3386"/>
                <a:gd name="T30" fmla="+- 0 334 222"/>
                <a:gd name="T31" fmla="*/ 334 h 7598"/>
                <a:gd name="T32" fmla="+- 0 13233 13121"/>
                <a:gd name="T33" fmla="*/ T32 w 3386"/>
                <a:gd name="T34" fmla="+- 0 334 222"/>
                <a:gd name="T35" fmla="*/ 334 h 7598"/>
                <a:gd name="T36" fmla="+- 0 13233 13121"/>
                <a:gd name="T37" fmla="*/ T36 w 3386"/>
                <a:gd name="T38" fmla="+- 0 362 222"/>
                <a:gd name="T39" fmla="*/ 362 h 7598"/>
                <a:gd name="T40" fmla="+- 0 13233 13121"/>
                <a:gd name="T41" fmla="*/ T40 w 3386"/>
                <a:gd name="T42" fmla="+- 0 7680 222"/>
                <a:gd name="T43" fmla="*/ 7680 h 7598"/>
                <a:gd name="T44" fmla="+- 0 13233 13121"/>
                <a:gd name="T45" fmla="*/ T44 w 3386"/>
                <a:gd name="T46" fmla="+- 0 7708 222"/>
                <a:gd name="T47" fmla="*/ 7708 h 7598"/>
                <a:gd name="T48" fmla="+- 0 16394 13121"/>
                <a:gd name="T49" fmla="*/ T48 w 3386"/>
                <a:gd name="T50" fmla="+- 0 7708 222"/>
                <a:gd name="T51" fmla="*/ 7708 h 7598"/>
                <a:gd name="T52" fmla="+- 0 16394 13121"/>
                <a:gd name="T53" fmla="*/ T52 w 3386"/>
                <a:gd name="T54" fmla="+- 0 7680 222"/>
                <a:gd name="T55" fmla="*/ 7680 h 7598"/>
                <a:gd name="T56" fmla="+- 0 16394 13121"/>
                <a:gd name="T57" fmla="*/ T56 w 3386"/>
                <a:gd name="T58" fmla="+- 0 362 222"/>
                <a:gd name="T59" fmla="*/ 362 h 7598"/>
                <a:gd name="T60" fmla="+- 0 16394 13121"/>
                <a:gd name="T61" fmla="*/ T60 w 3386"/>
                <a:gd name="T62" fmla="+- 0 334 222"/>
                <a:gd name="T63" fmla="*/ 334 h 7598"/>
                <a:gd name="T64" fmla="+- 0 16507 13121"/>
                <a:gd name="T65" fmla="*/ T64 w 3386"/>
                <a:gd name="T66" fmla="+- 0 222 222"/>
                <a:gd name="T67" fmla="*/ 222 h 7598"/>
                <a:gd name="T68" fmla="+- 0 16422 13121"/>
                <a:gd name="T69" fmla="*/ T68 w 3386"/>
                <a:gd name="T70" fmla="+- 0 222 222"/>
                <a:gd name="T71" fmla="*/ 222 h 7598"/>
                <a:gd name="T72" fmla="+- 0 16422 13121"/>
                <a:gd name="T73" fmla="*/ T72 w 3386"/>
                <a:gd name="T74" fmla="+- 0 306 222"/>
                <a:gd name="T75" fmla="*/ 306 h 7598"/>
                <a:gd name="T76" fmla="+- 0 16422 13121"/>
                <a:gd name="T77" fmla="*/ T76 w 3386"/>
                <a:gd name="T78" fmla="+- 0 7736 222"/>
                <a:gd name="T79" fmla="*/ 7736 h 7598"/>
                <a:gd name="T80" fmla="+- 0 13205 13121"/>
                <a:gd name="T81" fmla="*/ T80 w 3386"/>
                <a:gd name="T82" fmla="+- 0 7736 222"/>
                <a:gd name="T83" fmla="*/ 7736 h 7598"/>
                <a:gd name="T84" fmla="+- 0 13205 13121"/>
                <a:gd name="T85" fmla="*/ T84 w 3386"/>
                <a:gd name="T86" fmla="+- 0 306 222"/>
                <a:gd name="T87" fmla="*/ 306 h 7598"/>
                <a:gd name="T88" fmla="+- 0 16422 13121"/>
                <a:gd name="T89" fmla="*/ T88 w 3386"/>
                <a:gd name="T90" fmla="+- 0 306 222"/>
                <a:gd name="T91" fmla="*/ 306 h 7598"/>
                <a:gd name="T92" fmla="+- 0 16422 13121"/>
                <a:gd name="T93" fmla="*/ T92 w 3386"/>
                <a:gd name="T94" fmla="+- 0 222 222"/>
                <a:gd name="T95" fmla="*/ 222 h 7598"/>
                <a:gd name="T96" fmla="+- 0 13121 13121"/>
                <a:gd name="T97" fmla="*/ T96 w 3386"/>
                <a:gd name="T98" fmla="+- 0 222 222"/>
                <a:gd name="T99" fmla="*/ 222 h 7598"/>
                <a:gd name="T100" fmla="+- 0 13121 13121"/>
                <a:gd name="T101" fmla="*/ T100 w 3386"/>
                <a:gd name="T102" fmla="+- 0 306 222"/>
                <a:gd name="T103" fmla="*/ 306 h 7598"/>
                <a:gd name="T104" fmla="+- 0 13121 13121"/>
                <a:gd name="T105" fmla="*/ T104 w 3386"/>
                <a:gd name="T106" fmla="+- 0 7736 222"/>
                <a:gd name="T107" fmla="*/ 7736 h 7598"/>
                <a:gd name="T108" fmla="+- 0 13121 13121"/>
                <a:gd name="T109" fmla="*/ T108 w 3386"/>
                <a:gd name="T110" fmla="+- 0 7820 222"/>
                <a:gd name="T111" fmla="*/ 7820 h 7598"/>
                <a:gd name="T112" fmla="+- 0 16507 13121"/>
                <a:gd name="T113" fmla="*/ T112 w 3386"/>
                <a:gd name="T114" fmla="+- 0 7820 222"/>
                <a:gd name="T115" fmla="*/ 7820 h 7598"/>
                <a:gd name="T116" fmla="+- 0 16507 13121"/>
                <a:gd name="T117" fmla="*/ T116 w 3386"/>
                <a:gd name="T118" fmla="+- 0 7736 222"/>
                <a:gd name="T119" fmla="*/ 7736 h 7598"/>
                <a:gd name="T120" fmla="+- 0 16507 13121"/>
                <a:gd name="T121" fmla="*/ T120 w 3386"/>
                <a:gd name="T122" fmla="+- 0 306 222"/>
                <a:gd name="T123" fmla="*/ 306 h 7598"/>
                <a:gd name="T124" fmla="+- 0 16507 13121"/>
                <a:gd name="T125" fmla="*/ T124 w 3386"/>
                <a:gd name="T126" fmla="+- 0 222 222"/>
                <a:gd name="T127" fmla="*/ 222 h 759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</a:cxnLst>
              <a:rect l="0" t="0" r="r" b="b"/>
              <a:pathLst>
                <a:path w="3386" h="7598">
                  <a:moveTo>
                    <a:pt x="3273" y="112"/>
                  </a:moveTo>
                  <a:lnTo>
                    <a:pt x="3245" y="112"/>
                  </a:lnTo>
                  <a:lnTo>
                    <a:pt x="3245" y="140"/>
                  </a:lnTo>
                  <a:lnTo>
                    <a:pt x="3245" y="7458"/>
                  </a:lnTo>
                  <a:lnTo>
                    <a:pt x="140" y="7458"/>
                  </a:lnTo>
                  <a:lnTo>
                    <a:pt x="140" y="140"/>
                  </a:lnTo>
                  <a:lnTo>
                    <a:pt x="3245" y="140"/>
                  </a:lnTo>
                  <a:lnTo>
                    <a:pt x="3245" y="112"/>
                  </a:lnTo>
                  <a:lnTo>
                    <a:pt x="112" y="112"/>
                  </a:lnTo>
                  <a:lnTo>
                    <a:pt x="112" y="140"/>
                  </a:lnTo>
                  <a:lnTo>
                    <a:pt x="112" y="7458"/>
                  </a:lnTo>
                  <a:lnTo>
                    <a:pt x="112" y="7486"/>
                  </a:lnTo>
                  <a:lnTo>
                    <a:pt x="3273" y="7486"/>
                  </a:lnTo>
                  <a:lnTo>
                    <a:pt x="3273" y="7458"/>
                  </a:lnTo>
                  <a:lnTo>
                    <a:pt x="3273" y="140"/>
                  </a:lnTo>
                  <a:lnTo>
                    <a:pt x="3273" y="112"/>
                  </a:lnTo>
                  <a:close/>
                  <a:moveTo>
                    <a:pt x="3386" y="0"/>
                  </a:moveTo>
                  <a:lnTo>
                    <a:pt x="3301" y="0"/>
                  </a:lnTo>
                  <a:lnTo>
                    <a:pt x="3301" y="84"/>
                  </a:lnTo>
                  <a:lnTo>
                    <a:pt x="3301" y="7514"/>
                  </a:lnTo>
                  <a:lnTo>
                    <a:pt x="84" y="7514"/>
                  </a:lnTo>
                  <a:lnTo>
                    <a:pt x="84" y="84"/>
                  </a:lnTo>
                  <a:lnTo>
                    <a:pt x="3301" y="84"/>
                  </a:lnTo>
                  <a:lnTo>
                    <a:pt x="3301" y="0"/>
                  </a:lnTo>
                  <a:lnTo>
                    <a:pt x="0" y="0"/>
                  </a:lnTo>
                  <a:lnTo>
                    <a:pt x="0" y="84"/>
                  </a:lnTo>
                  <a:lnTo>
                    <a:pt x="0" y="7514"/>
                  </a:lnTo>
                  <a:lnTo>
                    <a:pt x="0" y="7598"/>
                  </a:lnTo>
                  <a:lnTo>
                    <a:pt x="3386" y="7598"/>
                  </a:lnTo>
                  <a:lnTo>
                    <a:pt x="3386" y="7514"/>
                  </a:lnTo>
                  <a:lnTo>
                    <a:pt x="3386" y="84"/>
                  </a:lnTo>
                  <a:lnTo>
                    <a:pt x="338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7127EFA-6E18-7197-6D2E-A1A2851BA138}"/>
              </a:ext>
            </a:extLst>
          </p:cNvPr>
          <p:cNvSpPr txBox="1"/>
          <p:nvPr/>
        </p:nvSpPr>
        <p:spPr>
          <a:xfrm>
            <a:off x="1671632" y="997766"/>
            <a:ext cx="7088191" cy="82791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Water is the cheapest solvent available and has been used wherever possible</a:t>
            </a:r>
          </a:p>
          <a:p>
            <a:pPr marL="91440" marR="0">
              <a:spcBef>
                <a:spcPts val="0"/>
              </a:spcBef>
              <a:spcAft>
                <a:spcPts val="0"/>
              </a:spcAft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0">
              <a:spcBef>
                <a:spcPts val="0"/>
              </a:spcBef>
              <a:spcAft>
                <a:spcPts val="0"/>
              </a:spcAft>
            </a:pPr>
            <a:r>
              <a:rPr lang="en-US" sz="2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Tap</a:t>
            </a:r>
            <a:r>
              <a:rPr lang="en-US" sz="2800" b="1" spc="-1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lang="en-US" sz="2800" b="1" spc="-6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Ca+2,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Mg+2,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Na+,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Cl-impurities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en-US" sz="2800" spc="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amounts</a:t>
            </a:r>
            <a:endParaRPr lang="en-US" sz="2800" spc="-6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Softened</a:t>
            </a:r>
            <a:r>
              <a:rPr lang="en-US" sz="28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</a:t>
            </a:r>
            <a:r>
              <a:rPr lang="en-US" sz="2800" b="1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Softened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 contains</a:t>
            </a:r>
            <a:r>
              <a:rPr lang="en-US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Na+,</a:t>
            </a:r>
            <a:r>
              <a:rPr lang="en-US" sz="2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Cl-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en-US" sz="2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impurity.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Distilled</a:t>
            </a:r>
            <a:r>
              <a:rPr lang="en-US" sz="2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water-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considered</a:t>
            </a:r>
            <a:r>
              <a:rPr lang="en-US" sz="2800" spc="-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best</a:t>
            </a:r>
            <a:r>
              <a:rPr lang="en-US" sz="2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costly.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" marR="0">
              <a:spcBef>
                <a:spcPts val="0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De-mineralized</a:t>
            </a:r>
            <a:r>
              <a:rPr lang="en-US" sz="2800" b="1" spc="-4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water-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organic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</a:t>
            </a:r>
            <a:r>
              <a:rPr lang="en-US" sz="2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final</a:t>
            </a:r>
            <a:r>
              <a:rPr lang="en-US" sz="2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</a:t>
            </a:r>
            <a:r>
              <a:rPr lang="en-US" sz="2800" spc="-4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en-US" sz="2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organic</a:t>
            </a:r>
            <a:r>
              <a:rPr lang="en-US" sz="2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impurities.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00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8C475-3D87-A16D-DA32-60A75E17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5751" y="0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Manufacturing</a:t>
            </a:r>
            <a:r>
              <a:rPr lang="en-US" sz="3200" u="sng" spc="-105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hazards</a:t>
            </a:r>
            <a:r>
              <a:rPr lang="en-US" sz="3200" u="sng" dirty="0">
                <a:solidFill>
                  <a:srgbClr val="001F5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u="sng" dirty="0"/>
          </a:p>
        </p:txBody>
      </p:sp>
      <p:sp>
        <p:nvSpPr>
          <p:cNvPr id="13" name="Text Box 19">
            <a:extLst>
              <a:ext uri="{FF2B5EF4-FFF2-40B4-BE49-F238E27FC236}">
                <a16:creationId xmlns:a16="http://schemas.microsoft.com/office/drawing/2014/main" id="{42E8FD52-D848-DD52-FC99-A2BF0FF36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088" y="1895474"/>
            <a:ext cx="2476500" cy="1143000"/>
          </a:xfrm>
          <a:prstGeom prst="rect">
            <a:avLst/>
          </a:prstGeom>
          <a:solidFill>
            <a:srgbClr val="4F81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Particulate contamination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 Box 18">
            <a:extLst>
              <a:ext uri="{FF2B5EF4-FFF2-40B4-BE49-F238E27FC236}">
                <a16:creationId xmlns:a16="http://schemas.microsoft.com/office/drawing/2014/main" id="{670CA634-E303-F841-518F-4516D7F7F7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4293" y="1895474"/>
            <a:ext cx="2474912" cy="1108075"/>
          </a:xfrm>
          <a:prstGeom prst="rect">
            <a:avLst/>
          </a:prstGeom>
          <a:solidFill>
            <a:srgbClr val="4F81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900" b="0" i="0" u="none" strike="noStrike" cap="none" normalizeH="0" baseline="0" dirty="0">
              <a:ln>
                <a:noFill/>
              </a:ln>
              <a:solidFill>
                <a:srgbClr val="FFFFFF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Process errors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Text Box 17">
            <a:extLst>
              <a:ext uri="{FF2B5EF4-FFF2-40B4-BE49-F238E27FC236}">
                <a16:creationId xmlns:a16="http://schemas.microsoft.com/office/drawing/2014/main" id="{E636804E-6E4E-762F-B326-04F9C7EC7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4088" y="3854450"/>
            <a:ext cx="2476500" cy="1143000"/>
          </a:xfrm>
          <a:prstGeom prst="rect">
            <a:avLst/>
          </a:prstGeom>
          <a:solidFill>
            <a:srgbClr val="4F81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7064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Cross contamination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FC78006C-838A-F54E-16FC-B2793D929A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4293" y="3854450"/>
            <a:ext cx="2474912" cy="1143000"/>
          </a:xfrm>
          <a:prstGeom prst="rect">
            <a:avLst/>
          </a:prstGeom>
          <a:solidFill>
            <a:srgbClr val="4F81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3889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Microbial contamination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BDCFA63A-AE49-D318-0BC9-A80987F2EB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3163" y="5697537"/>
            <a:ext cx="2476500" cy="949325"/>
          </a:xfrm>
          <a:prstGeom prst="rect">
            <a:avLst/>
          </a:prstGeom>
          <a:solidFill>
            <a:srgbClr val="4F81B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9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Packing errors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8" name="Rectangle 20">
            <a:extLst>
              <a:ext uri="{FF2B5EF4-FFF2-40B4-BE49-F238E27FC236}">
                <a16:creationId xmlns:a16="http://schemas.microsoft.com/office/drawing/2014/main" id="{1A142E41-E07D-E727-7EDD-1E7DFD0EA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881187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Rectangle 23">
            <a:extLst>
              <a:ext uri="{FF2B5EF4-FFF2-40B4-BE49-F238E27FC236}">
                <a16:creationId xmlns:a16="http://schemas.microsoft.com/office/drawing/2014/main" id="{4CF4ECE9-2BBD-9B7C-F130-01DE878EBB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107" y="175259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Rectangle 26">
            <a:extLst>
              <a:ext uri="{FF2B5EF4-FFF2-40B4-BE49-F238E27FC236}">
                <a16:creationId xmlns:a16="http://schemas.microsoft.com/office/drawing/2014/main" id="{756310A7-9E19-A433-01E0-5CC24A1635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3838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Rectangle 28">
            <a:extLst>
              <a:ext uri="{FF2B5EF4-FFF2-40B4-BE49-F238E27FC236}">
                <a16:creationId xmlns:a16="http://schemas.microsoft.com/office/drawing/2014/main" id="{97304798-5BEC-54FF-BFF5-29CFD92E4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34156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535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210</TotalTime>
  <Words>661</Words>
  <Application>Microsoft Office PowerPoint</Application>
  <PresentationFormat>Widescreen</PresentationFormat>
  <Paragraphs>101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Corbel</vt:lpstr>
      <vt:lpstr>Times New Roman</vt:lpstr>
      <vt:lpstr>Wingdings</vt:lpstr>
      <vt:lpstr>Parallax</vt:lpstr>
      <vt:lpstr>Impurities in Pharmaceuticals</vt:lpstr>
      <vt:lpstr>Contents:</vt:lpstr>
      <vt:lpstr>What is impurity?</vt:lpstr>
      <vt:lpstr>PowerPoint Presentation</vt:lpstr>
      <vt:lpstr>Types of impurity:</vt:lpstr>
      <vt:lpstr>Sources of impurity:</vt:lpstr>
      <vt:lpstr>Raw materials employed in manufacture:  Impurities known to be associated with these chemicals may be carried through the manufacturing process and contaminate the final product.  Example:  </vt:lpstr>
      <vt:lpstr>Solvents used in manufacturing process:</vt:lpstr>
      <vt:lpstr>Manufacturing hazards:</vt:lpstr>
      <vt:lpstr>Storage conditions:</vt:lpstr>
      <vt:lpstr>Decomposition of the product during storage:</vt:lpstr>
      <vt:lpstr>Effects of Impurities:</vt:lpstr>
      <vt:lpstr>Test for purity: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Pankaj Kumar</dc:creator>
  <cp:lastModifiedBy>Pankaj Kumar</cp:lastModifiedBy>
  <cp:revision>54</cp:revision>
  <dcterms:created xsi:type="dcterms:W3CDTF">2024-10-10T04:20:48Z</dcterms:created>
  <dcterms:modified xsi:type="dcterms:W3CDTF">2024-11-20T10:31:53Z</dcterms:modified>
</cp:coreProperties>
</file>