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3" r:id="rId1"/>
  </p:sldMasterIdLst>
  <p:notesMasterIdLst>
    <p:notesMasterId r:id="rId16"/>
  </p:notesMasterIdLst>
  <p:handoutMasterIdLst>
    <p:handoutMasterId r:id="rId17"/>
  </p:handoutMasterIdLst>
  <p:sldIdLst>
    <p:sldId id="282" r:id="rId2"/>
    <p:sldId id="283" r:id="rId3"/>
    <p:sldId id="286" r:id="rId4"/>
    <p:sldId id="287" r:id="rId5"/>
    <p:sldId id="288" r:id="rId6"/>
    <p:sldId id="289" r:id="rId7"/>
    <p:sldId id="290" r:id="rId8"/>
    <p:sldId id="293" r:id="rId9"/>
    <p:sldId id="294" r:id="rId10"/>
    <p:sldId id="295" r:id="rId11"/>
    <p:sldId id="296" r:id="rId12"/>
    <p:sldId id="297" r:id="rId13"/>
    <p:sldId id="303" r:id="rId14"/>
    <p:sldId id="308" r:id="rId15"/>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26">
          <p15:clr>
            <a:srgbClr val="A4A3A4"/>
          </p15:clr>
        </p15:guide>
        <p15:guide id="2" pos="28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B3C5"/>
    <a:srgbClr val="FFBF53"/>
    <a:srgbClr val="6A3C7C"/>
    <a:srgbClr val="F074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howGuides="1">
      <p:cViewPr>
        <p:scale>
          <a:sx n="66" d="100"/>
          <a:sy n="66" d="100"/>
        </p:scale>
        <p:origin x="2118" y="1344"/>
      </p:cViewPr>
      <p:guideLst>
        <p:guide orient="horz" pos="2226"/>
        <p:guide pos="2868"/>
      </p:guideLst>
    </p:cSldViewPr>
  </p:slideViewPr>
  <p:notesTextViewPr>
    <p:cViewPr>
      <p:scale>
        <a:sx n="1" d="1"/>
        <a:sy n="1" d="1"/>
      </p:scale>
      <p:origin x="0" y="0"/>
    </p:cViewPr>
  </p:notesTextViewPr>
  <p:sorterViewPr showFormatting="0">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handoutMaster" Target="handoutMasters/handoutMaster1.xml" /><Relationship Id="rId2" Type="http://schemas.openxmlformats.org/officeDocument/2006/relationships/slide" Target="slides/slide1.xml" /><Relationship Id="rId16" Type="http://schemas.openxmlformats.org/officeDocument/2006/relationships/notesMaster" Target="notesMasters/notesMaster1.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147"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1049148"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0F9B84EA-7D68-4D60-9CB1-D50884785D1C}" type="datetimeFigureOut">
              <a:rPr lang="zh-CN" altLang="en-US" strike="noStrike" noProof="1" smtClean="0">
                <a:latin typeface="Calibri" panose="020F0502020204030204" pitchFamily="34" charset="0"/>
                <a:ea typeface="宋体" panose="02010600030101010101" pitchFamily="2" charset="-122"/>
                <a:cs typeface="+mn-cs"/>
              </a:rPr>
              <a:t>2024/11/20</a:t>
            </a:fld>
            <a:endParaRPr lang="zh-CN" altLang="en-US" strike="noStrike" noProof="1"/>
          </a:p>
        </p:txBody>
      </p:sp>
      <p:sp>
        <p:nvSpPr>
          <p:cNvPr id="1049149"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1049150" name="灯片编号占位符 4"/>
          <p:cNvSpPr>
            <a:spLocks noGrp="1"/>
          </p:cNvSpPr>
          <p:nvPr>
            <p:ph type="sldNum" sz="quarter" idx="3"/>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8D4E0FC9-F1F8-4FAE-9988-3BA365CFD46F}" type="slidenum">
              <a:rPr lang="zh-CN" altLang="en-US" strike="noStrike" noProof="1" smtClean="0">
                <a:latin typeface="Calibri" panose="020F0502020204030204" pitchFamily="34" charset="0"/>
                <a:ea typeface="宋体" panose="02010600030101010101" pitchFamily="2" charset="-122"/>
                <a:cs typeface="+mn-cs"/>
              </a:rPr>
              <a:t>‹#›</a:t>
            </a:fld>
            <a:endParaRPr lang="zh-CN" altLang="en-US" strike="noStrike" noProof="1"/>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141"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cs typeface="Calibri" panose="020F0502020204030204" pitchFamily="34" charset="0"/>
              </a:defRPr>
            </a:lvl1pPr>
          </a:lstStyle>
          <a:p>
            <a:pPr fontAlgn="base"/>
            <a:endParaRPr lang="zh-CN" altLang="en-US" strike="noStrike" noProof="1"/>
          </a:p>
        </p:txBody>
      </p:sp>
      <p:sp>
        <p:nvSpPr>
          <p:cNvPr id="1049142"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cs typeface="Calibri" panose="020F0502020204030204" pitchFamily="34" charset="0"/>
              </a:defRPr>
            </a:lvl1pPr>
          </a:lstStyle>
          <a:p>
            <a:pPr fontAlgn="base"/>
            <a:fld id="{D2A48B96-639E-45A3-A0BA-2464DFDB1FAA}" type="datetimeFigureOut">
              <a:rPr lang="zh-CN" altLang="en-US" strike="noStrike" noProof="1" smtClean="0">
                <a:latin typeface="Calibri" panose="020F0502020204030204" pitchFamily="34" charset="0"/>
                <a:ea typeface="宋体" panose="02010600030101010101" pitchFamily="2" charset="-122"/>
              </a:rPr>
              <a:t>2024/11/20</a:t>
            </a:fld>
            <a:endParaRPr lang="zh-CN" altLang="en-US" strike="noStrike" noProof="1"/>
          </a:p>
        </p:txBody>
      </p:sp>
      <p:sp>
        <p:nvSpPr>
          <p:cNvPr id="1049143" name="幻灯片图像占位符 3"/>
          <p:cNvSpPr>
            <a:spLocks noGrp="1" noRot="1" noChangeAspect="1"/>
          </p:cNvSpPr>
          <p:nvPr>
            <p:ph type="sldImg"/>
          </p:nvPr>
        </p:nvSpPr>
        <p:spPr>
          <a:xfrm>
            <a:off x="685800" y="1143000"/>
            <a:ext cx="5486400" cy="3086100"/>
          </a:xfrm>
          <a:prstGeom prst="rect">
            <a:avLst/>
          </a:prstGeom>
          <a:noFill/>
          <a:ln w="12700" cap="flat" cmpd="sng">
            <a:solidFill>
              <a:srgbClr val="000000"/>
            </a:solidFill>
            <a:prstDash val="solid"/>
            <a:round/>
            <a:headEnd type="none" w="med" len="med"/>
            <a:tailEnd type="none" w="med" len="med"/>
          </a:ln>
        </p:spPr>
      </p:sp>
      <p:sp>
        <p:nvSpPr>
          <p:cNvPr id="1049144" name="备注占位符 4"/>
          <p:cNvSpPr>
            <a:spLocks noGrp="1"/>
          </p:cNvSpPr>
          <p:nvPr>
            <p:ph type="body" sz="quarter"/>
          </p:nvPr>
        </p:nvSpPr>
        <p:spPr>
          <a:xfrm>
            <a:off x="685800" y="4400550"/>
            <a:ext cx="5486400" cy="3600450"/>
          </a:xfrm>
          <a:prstGeom prst="rect">
            <a:avLst/>
          </a:prstGeom>
          <a:noFill/>
          <a:ln w="9525">
            <a:noFill/>
          </a:ln>
        </p:spPr>
        <p:txBody>
          <a:bodyPr lIns="91440" tIns="45720" rIns="91440" bIns="45720" anchor="t"/>
          <a:lstStyle/>
          <a:p>
            <a:pPr lvl="0"/>
            <a:r>
              <a:rPr lang="zh-CN" altLang="en-US"/>
              <a:t>Click to edit Master title style</a:t>
            </a:r>
          </a:p>
          <a:p>
            <a:pPr lvl="1" indent="0"/>
            <a:r>
              <a:rPr lang="zh-CN" altLang="en-US"/>
              <a:t>Second level</a:t>
            </a:r>
          </a:p>
          <a:p>
            <a:pPr lvl="2" indent="0"/>
            <a:r>
              <a:rPr lang="zh-CN" altLang="en-US"/>
              <a:t>Third level</a:t>
            </a:r>
          </a:p>
          <a:p>
            <a:pPr lvl="3" indent="0"/>
            <a:r>
              <a:rPr lang="zh-CN" altLang="en-US"/>
              <a:t>Fouth level</a:t>
            </a:r>
          </a:p>
          <a:p>
            <a:pPr lvl="4" indent="0"/>
            <a:r>
              <a:rPr lang="zh-CN" altLang="en-US"/>
              <a:t>Fifth level</a:t>
            </a:r>
          </a:p>
        </p:txBody>
      </p:sp>
      <p:sp>
        <p:nvSpPr>
          <p:cNvPr id="1049145"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cs typeface="Calibri" panose="020F0502020204030204" pitchFamily="34" charset="0"/>
              </a:defRPr>
            </a:lvl1pPr>
          </a:lstStyle>
          <a:p>
            <a:pPr fontAlgn="base"/>
            <a:endParaRPr lang="zh-CN" altLang="en-US" strike="noStrike" noProof="1"/>
          </a:p>
        </p:txBody>
      </p:sp>
      <p:sp>
        <p:nvSpPr>
          <p:cNvPr id="1049146"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cs typeface="Calibri" panose="020F0502020204030204" pitchFamily="34" charset="0"/>
              </a:defRPr>
            </a:lvl1pPr>
          </a:lstStyle>
          <a:p>
            <a:pPr fontAlgn="base"/>
            <a:fld id="{A6837353-30EB-4A48-80EB-173D804AEFBD}" type="slidenum">
              <a:rPr lang="zh-CN" altLang="en-US" strike="noStrike" noProof="1" smtClean="0">
                <a:latin typeface="Calibri" panose="020F0502020204030204" pitchFamily="34" charset="0"/>
                <a:ea typeface="宋体" panose="02010600030101010101" pitchFamily="2" charset="-122"/>
              </a:rPr>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Calibri" panose="020F0502020204030204" pitchFamily="34" charset="0"/>
      </a:defRPr>
    </a:lvl1pPr>
    <a:lvl2pPr marL="457200" algn="l" defTabSz="914400" rtl="0" eaLnBrk="1" latinLnBrk="0" hangingPunct="1">
      <a:defRPr sz="1200" kern="1200">
        <a:solidFill>
          <a:schemeClr val="tx1"/>
        </a:solidFill>
        <a:latin typeface="+mn-lt"/>
        <a:ea typeface="+mn-ea"/>
        <a:cs typeface="Calibri" panose="020F0502020204030204" pitchFamily="34" charset="0"/>
      </a:defRPr>
    </a:lvl2pPr>
    <a:lvl3pPr marL="914400" algn="l" defTabSz="914400" rtl="0" eaLnBrk="1" latinLnBrk="0" hangingPunct="1">
      <a:defRPr sz="1200" kern="1200">
        <a:solidFill>
          <a:schemeClr val="tx1"/>
        </a:solidFill>
        <a:latin typeface="+mn-lt"/>
        <a:ea typeface="+mn-ea"/>
        <a:cs typeface="Calibri" panose="020F0502020204030204" pitchFamily="34" charset="0"/>
      </a:defRPr>
    </a:lvl3pPr>
    <a:lvl4pPr marL="1371600" algn="l" defTabSz="914400" rtl="0" eaLnBrk="1" latinLnBrk="0" hangingPunct="1">
      <a:defRPr sz="1200" kern="1200">
        <a:solidFill>
          <a:schemeClr val="tx1"/>
        </a:solidFill>
        <a:latin typeface="+mn-lt"/>
        <a:ea typeface="+mn-ea"/>
        <a:cs typeface="Calibri" panose="020F0502020204030204" pitchFamily="34" charset="0"/>
      </a:defRPr>
    </a:lvl4pPr>
    <a:lvl5pPr marL="1828800" algn="l" defTabSz="914400" rtl="0" eaLnBrk="1" latinLnBrk="0" hangingPunct="1">
      <a:defRPr sz="1200" kern="1200">
        <a:solidFill>
          <a:schemeClr val="tx1"/>
        </a:solidFill>
        <a:latin typeface="+mn-lt"/>
        <a:ea typeface="+mn-ea"/>
        <a:cs typeface="Calibri" panose="020F050202020403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48581" name="标题 1"/>
          <p:cNvSpPr>
            <a:spLocks noGrp="1"/>
          </p:cNvSpPr>
          <p:nvPr>
            <p:ph type="title" hasCustomPrompt="1"/>
          </p:nvPr>
        </p:nvSpPr>
        <p:spPr/>
        <p:txBody>
          <a:bodyPr/>
          <a:lstStyle/>
          <a:p>
            <a:pPr fontAlgn="auto"/>
            <a:r>
              <a:rPr lang="zh-CN" altLang="en-US" strike="noStrike" noProof="1">
                <a:sym typeface="+mn-ea"/>
              </a:rPr>
              <a:t>Click here to edit the master title style</a:t>
            </a:r>
            <a:endParaRPr lang="zh-CN" altLang="en-US" strike="noStrike" noProof="1"/>
          </a:p>
        </p:txBody>
      </p:sp>
      <p:sp>
        <p:nvSpPr>
          <p:cNvPr id="1048582" name="内容占位符 2"/>
          <p:cNvSpPr>
            <a:spLocks noGrp="1"/>
          </p:cNvSpPr>
          <p:nvPr>
            <p:ph idx="1" hasCustomPrompt="1"/>
          </p:nvPr>
        </p:nvSpPr>
        <p:spPr/>
        <p:txBody>
          <a:bodyPr/>
          <a:lstStyle/>
          <a:p>
            <a:pPr lvl="1" fontAlgn="auto"/>
            <a:r>
              <a:rPr lang="zh-CN" altLang="en-US" sz="2800" strike="noStrike" noProof="1">
                <a:sym typeface="+mn-ea"/>
              </a:rPr>
              <a:t>Click here to edit the master text style</a:t>
            </a:r>
            <a:endParaRPr lang="zh-CN" altLang="en-US" sz="2800" strike="noStrike" noProof="1"/>
          </a:p>
          <a:p>
            <a:pPr lvl="1" fontAlgn="auto"/>
            <a:r>
              <a:rPr lang="zh-CN" altLang="en-US" sz="2800" strike="noStrike" noProof="1">
                <a:sym typeface="+mn-ea"/>
              </a:rPr>
              <a:t>The second level</a:t>
            </a:r>
            <a:endParaRPr lang="zh-CN" altLang="en-US" sz="2800" strike="noStrike" noProof="1"/>
          </a:p>
          <a:p>
            <a:pPr lvl="2" fontAlgn="auto"/>
            <a:r>
              <a:rPr lang="zh-CN" altLang="en-US" sz="2800" strike="noStrike" noProof="1">
                <a:sym typeface="+mn-ea"/>
              </a:rPr>
              <a:t>The third level</a:t>
            </a:r>
            <a:endParaRPr lang="zh-CN" altLang="en-US" sz="2800" strike="noStrike" noProof="1"/>
          </a:p>
          <a:p>
            <a:pPr lvl="3" fontAlgn="auto"/>
            <a:r>
              <a:rPr lang="zh-CN" altLang="en-US" sz="2800" strike="noStrike" noProof="1">
                <a:sym typeface="+mn-ea"/>
              </a:rPr>
              <a:t>The fourth level</a:t>
            </a:r>
            <a:endParaRPr lang="zh-CN" altLang="en-US" sz="2800" strike="noStrike" noProof="1"/>
          </a:p>
          <a:p>
            <a:pPr lvl="4" fontAlgn="auto"/>
            <a:r>
              <a:rPr lang="zh-CN" altLang="en-US" sz="2800" strike="noStrike" noProof="1">
                <a:sym typeface="+mn-ea"/>
              </a:rPr>
              <a:t>Fifth level</a:t>
            </a:r>
            <a:endParaRPr lang="zh-CN" altLang="en-US" strike="noStrike" noProof="1"/>
          </a:p>
        </p:txBody>
      </p:sp>
      <p:sp>
        <p:nvSpPr>
          <p:cNvPr id="1048583"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endParaRPr>
          </a:p>
        </p:txBody>
      </p:sp>
      <p:sp>
        <p:nvSpPr>
          <p:cNvPr id="1048584"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endParaRPr>
          </a:p>
        </p:txBody>
      </p:sp>
      <p:sp>
        <p:nvSpPr>
          <p:cNvPr id="1048585"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DF697218-550F-4C49-A56B-831D64D4BF2A}"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Calibri" panose="020F0502020204030204" pitchFamily="34" charset="0"/>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theme" Target="../theme/theme1.xml" /><Relationship Id="rId1" Type="http://schemas.openxmlformats.org/officeDocument/2006/relationships/slideLayout" Target="../slideLayouts/slideLayout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fillRect/>
          </a:stretch>
        </a:blipFill>
        <a:effectLst/>
      </p:bgPr>
    </p:bg>
    <p:spTree>
      <p:nvGrpSpPr>
        <p:cNvPr id="1"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a:avLst/>
          </a:prstGeom>
          <a:noFill/>
          <a:ln w="9525">
            <a:noFill/>
          </a:ln>
        </p:spPr>
        <p:txBody>
          <a:bodyPr anchor="ctr"/>
          <a:lstStyle/>
          <a:p>
            <a:pPr lvl="0"/>
            <a:r>
              <a:rPr lang="zh-CN" altLang="en-US"/>
              <a:t>Click here to edit the master title style</a:t>
            </a:r>
            <a:endParaRPr lang="zh-CN" altLang="en-US" dirty="0"/>
          </a:p>
        </p:txBody>
      </p:sp>
      <p:sp>
        <p:nvSpPr>
          <p:cNvPr id="1048577" name="文本占位符 2"/>
          <p:cNvSpPr>
            <a:spLocks noGrp="1"/>
          </p:cNvSpPr>
          <p:nvPr>
            <p:ph type="body"/>
          </p:nvPr>
        </p:nvSpPr>
        <p:spPr>
          <a:xfrm>
            <a:off x="838200" y="1825625"/>
            <a:ext cx="10515600" cy="4351338"/>
          </a:xfrm>
          <a:prstGeom prst="rect">
            <a:avLst/>
          </a:prstGeom>
          <a:noFill/>
          <a:ln w="9525">
            <a:noFill/>
          </a:ln>
        </p:spPr>
        <p:txBody>
          <a:bodyPr anchor="t"/>
          <a:lstStyle/>
          <a:p>
            <a:pPr lvl="1" indent="-228600"/>
            <a:r>
              <a:rPr lang="zh-CN" altLang="en-US" dirty="0"/>
              <a:t>Click here to edit the master text style</a:t>
            </a:r>
          </a:p>
          <a:p>
            <a:pPr lvl="1" indent="-228600"/>
            <a:r>
              <a:rPr lang="zh-CN" altLang="en-US" dirty="0"/>
              <a:t>The second level</a:t>
            </a:r>
          </a:p>
          <a:p>
            <a:pPr lvl="2" indent="-228600"/>
            <a:r>
              <a:rPr lang="zh-CN" altLang="en-US" dirty="0"/>
              <a:t>The third level</a:t>
            </a:r>
          </a:p>
          <a:p>
            <a:pPr lvl="3" indent="-228600"/>
            <a:r>
              <a:rPr lang="zh-CN" altLang="en-US" dirty="0"/>
              <a:t>The fourth level</a:t>
            </a:r>
          </a:p>
          <a:p>
            <a:pPr lvl="4" indent="-228600"/>
            <a:r>
              <a:rPr lang="zh-CN" altLang="en-US" dirty="0"/>
              <a:t>Fifth level</a:t>
            </a:r>
          </a:p>
        </p:txBody>
      </p:sp>
      <p:sp>
        <p:nvSpPr>
          <p:cNvPr id="1048578"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cs typeface="Calibri" panose="020F050202020403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endParaRPr>
          </a:p>
        </p:txBody>
      </p:sp>
      <p:sp>
        <p:nvSpPr>
          <p:cNvPr id="1048579"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cs typeface="Calibri" panose="020F0502020204030204"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endParaRPr>
          </a:p>
        </p:txBody>
      </p:sp>
      <p:sp>
        <p:nvSpPr>
          <p:cNvPr id="1048580"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pPr>
            <a:fld id="{DF697218-550F-4C49-A56B-831D64D4BF2A}" type="slidenum">
              <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Calibri" panose="020F0502020204030204" pitchFamily="34" charset="0"/>
              </a:rPr>
              <a:t>‹#›</a:t>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75"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3" Type="http://schemas.openxmlformats.org/officeDocument/2006/relationships/image" Target="../media/image6.jpeg" /><Relationship Id="rId2" Type="http://schemas.openxmlformats.org/officeDocument/2006/relationships/image" Target="../media/image5.jpeg"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3" Type="http://schemas.openxmlformats.org/officeDocument/2006/relationships/image" Target="../media/image8.jpeg" /><Relationship Id="rId2" Type="http://schemas.openxmlformats.org/officeDocument/2006/relationships/image" Target="../media/image7.jpeg"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5" name="TextBox 1049154"/>
          <p:cNvSpPr txBox="1"/>
          <p:nvPr/>
        </p:nvSpPr>
        <p:spPr>
          <a:xfrm>
            <a:off x="2631331" y="170895"/>
            <a:ext cx="6929339" cy="929639"/>
          </a:xfrm>
          <a:prstGeom prst="rect">
            <a:avLst/>
          </a:prstGeom>
        </p:spPr>
        <p:txBody>
          <a:bodyPr wrap="square" rtlCol="0">
            <a:spAutoFit/>
          </a:bodyPr>
          <a:lstStyle/>
          <a:p>
            <a:pPr algn="ctr"/>
            <a:r>
              <a:rPr lang="en-GB" altLang="en-US" sz="5700" b="1" u="sng">
                <a:solidFill>
                  <a:srgbClr val="000000"/>
                </a:solidFill>
                <a:effectLst>
                  <a:outerShdw blurRad="38100" dist="38100" dir="2700000" algn="br" rotWithShape="0">
                    <a:srgbClr val="000000"/>
                  </a:outerShdw>
                </a:effectLst>
              </a:rPr>
              <a:t>विरुद्ध आहार</a:t>
            </a:r>
            <a:endParaRPr lang="en-GB" sz="5700" b="1" u="sng">
              <a:solidFill>
                <a:srgbClr val="000000"/>
              </a:solidFill>
              <a:effectLst>
                <a:outerShdw blurRad="38100" dist="38100" dir="2700000" algn="br" rotWithShape="0">
                  <a:srgbClr val="000000"/>
                </a:outerShdw>
              </a:effectLst>
            </a:endParaRPr>
          </a:p>
        </p:txBody>
      </p:sp>
      <p:pic>
        <p:nvPicPr>
          <p:cNvPr id="2097164" name="Picture 2097163"/>
          <p:cNvPicPr>
            <a:picLocks/>
          </p:cNvPicPr>
          <p:nvPr/>
        </p:nvPicPr>
        <p:blipFill>
          <a:blip r:embed="rId2"/>
          <a:stretch>
            <a:fillRect/>
          </a:stretch>
        </p:blipFill>
        <p:spPr>
          <a:xfrm>
            <a:off x="1622977" y="1328100"/>
            <a:ext cx="8550795" cy="4156506"/>
          </a:xfrm>
          <a:prstGeom prst="rect">
            <a:avLst/>
          </a:prstGeom>
        </p:spPr>
      </p:pic>
      <p:sp>
        <p:nvSpPr>
          <p:cNvPr id="1049157" name="TextBox 1049156"/>
          <p:cNvSpPr txBox="1"/>
          <p:nvPr/>
        </p:nvSpPr>
        <p:spPr>
          <a:xfrm>
            <a:off x="7847344" y="5556176"/>
            <a:ext cx="4087949" cy="523220"/>
          </a:xfrm>
          <a:prstGeom prst="rect">
            <a:avLst/>
          </a:prstGeom>
        </p:spPr>
        <p:txBody>
          <a:bodyPr wrap="square" rtlCol="0">
            <a:spAutoFit/>
          </a:bodyPr>
          <a:lstStyle/>
          <a:p>
            <a:pPr algn="ctr"/>
            <a:r>
              <a:rPr lang="en-US" sz="2800" b="1" dirty="0">
                <a:solidFill>
                  <a:srgbClr val="000000"/>
                </a:solidFill>
                <a:effectLst>
                  <a:outerShdw blurRad="38100" dist="38100" dir="2700000" algn="br" rotWithShape="0">
                    <a:srgbClr val="000000"/>
                  </a:outerShdw>
                </a:effectLst>
              </a:rPr>
              <a:t>By :</a:t>
            </a:r>
            <a:r>
              <a:rPr lang="en-IN" sz="2800" b="1" dirty="0" err="1">
                <a:solidFill>
                  <a:srgbClr val="000000"/>
                </a:solidFill>
                <a:effectLst>
                  <a:outerShdw blurRad="38100" dist="38100" dir="2700000" algn="br" rotWithShape="0">
                    <a:srgbClr val="000000"/>
                  </a:outerShdw>
                </a:effectLst>
              </a:rPr>
              <a:t>Dr.Preeti</a:t>
            </a:r>
            <a:r>
              <a:rPr lang="en-IN" sz="2800" b="1" dirty="0">
                <a:solidFill>
                  <a:srgbClr val="000000"/>
                </a:solidFill>
                <a:effectLst>
                  <a:outerShdw blurRad="38100" dist="38100" dir="2700000" algn="br" rotWithShape="0">
                    <a:srgbClr val="000000"/>
                  </a:outerShdw>
                </a:effectLst>
              </a:rPr>
              <a:t> Sharma </a:t>
            </a:r>
            <a:endParaRPr lang="en-GB" sz="2800" b="1" dirty="0">
              <a:solidFill>
                <a:srgbClr val="000000"/>
              </a:solidFill>
              <a:effectLst>
                <a:outerShdw blurRad="38100" dist="38100" dir="2700000" algn="br" rotWithShape="0">
                  <a:srgbClr val="000000"/>
                </a:outerShdw>
              </a:effectLst>
            </a:endParaRPr>
          </a:p>
        </p:txBody>
      </p:sp>
      <p:sp>
        <p:nvSpPr>
          <p:cNvPr id="1049158" name="TextBox 1049157"/>
          <p:cNvSpPr txBox="1"/>
          <p:nvPr/>
        </p:nvSpPr>
        <p:spPr>
          <a:xfrm>
            <a:off x="8890601" y="6066715"/>
            <a:ext cx="3044692" cy="1815882"/>
          </a:xfrm>
          <a:prstGeom prst="rect">
            <a:avLst/>
          </a:prstGeom>
        </p:spPr>
        <p:txBody>
          <a:bodyPr wrap="square" rtlCol="0">
            <a:spAutoFit/>
          </a:bodyPr>
          <a:lstStyle/>
          <a:p>
            <a:r>
              <a:rPr lang="en-IN" sz="2800" b="1" dirty="0" err="1">
                <a:solidFill>
                  <a:srgbClr val="000000"/>
                </a:solidFill>
                <a:effectLst>
                  <a:outerShdw blurRad="38100" dist="38100" dir="2700000" algn="br" rotWithShape="0">
                    <a:srgbClr val="000000"/>
                  </a:outerShdw>
                </a:effectLst>
              </a:rPr>
              <a:t>AssociateProfessor</a:t>
            </a:r>
            <a:r>
              <a:rPr lang="en-IN" sz="2800" b="1" dirty="0">
                <a:solidFill>
                  <a:srgbClr val="000000"/>
                </a:solidFill>
                <a:effectLst>
                  <a:outerShdw blurRad="38100" dist="38100" dir="2700000" algn="br" rotWithShape="0">
                    <a:srgbClr val="000000"/>
                  </a:outerShdw>
                </a:effectLst>
              </a:rPr>
              <a:t> Department of </a:t>
            </a:r>
            <a:r>
              <a:rPr lang="en-IN" sz="2800" b="1" dirty="0" err="1">
                <a:solidFill>
                  <a:srgbClr val="000000"/>
                </a:solidFill>
                <a:effectLst>
                  <a:outerShdw blurRad="38100" dist="38100" dir="2700000" algn="br" rotWithShape="0">
                    <a:srgbClr val="000000"/>
                  </a:outerShdw>
                </a:effectLst>
              </a:rPr>
              <a:t>Ayurved</a:t>
            </a:r>
            <a:r>
              <a:rPr lang="en-IN" sz="2800" b="1" dirty="0">
                <a:solidFill>
                  <a:srgbClr val="000000"/>
                </a:solidFill>
                <a:effectLst>
                  <a:outerShdw blurRad="38100" dist="38100" dir="2700000" algn="br" rotWithShape="0">
                    <a:srgbClr val="000000"/>
                  </a:outerShdw>
                </a:effectLst>
              </a:rPr>
              <a:t> Samhita and </a:t>
            </a:r>
            <a:r>
              <a:rPr lang="en-IN" sz="2800" b="1" dirty="0" err="1">
                <a:solidFill>
                  <a:srgbClr val="000000"/>
                </a:solidFill>
                <a:effectLst>
                  <a:outerShdw blurRad="38100" dist="38100" dir="2700000" algn="br" rotWithShape="0">
                    <a:srgbClr val="000000"/>
                  </a:outerShdw>
                </a:effectLst>
              </a:rPr>
              <a:t>Siddhant</a:t>
            </a:r>
            <a:r>
              <a:rPr lang="en-IN" sz="2800" b="1" dirty="0">
                <a:solidFill>
                  <a:srgbClr val="000000"/>
                </a:solidFill>
                <a:effectLst>
                  <a:outerShdw blurRad="38100" dist="38100" dir="2700000" algn="br" rotWithShape="0">
                    <a:srgbClr val="000000"/>
                  </a:outerShdw>
                </a:effectLst>
              </a:rPr>
              <a:t> </a:t>
            </a:r>
            <a:endParaRPr lang="en-GB" sz="2800" b="1" dirty="0">
              <a:solidFill>
                <a:srgbClr val="000000"/>
              </a:solidFill>
              <a:effectLst>
                <a:outerShdw blurRad="38100" dist="38100" dir="2700000" algn="br" rotWithShape="0">
                  <a:srgbClr val="00000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8" name="文本框 5"/>
          <p:cNvSpPr txBox="1"/>
          <p:nvPr/>
        </p:nvSpPr>
        <p:spPr>
          <a:xfrm>
            <a:off x="1664599" y="262571"/>
            <a:ext cx="8951266" cy="624840"/>
          </a:xfrm>
          <a:prstGeom prst="rect">
            <a:avLst/>
          </a:prstGeom>
          <a:noFill/>
          <a:ln w="9525">
            <a:noFill/>
          </a:ln>
        </p:spPr>
        <p:txBody>
          <a:bodyPr anchor="t">
            <a:spAutoFit/>
          </a:bodyPr>
          <a:lstStyle/>
          <a:p>
            <a:pPr algn="ctr"/>
            <a:r>
              <a:rPr lang="zh-CN" altLang="en-US" sz="3600" b="1" u="sng" dirty="0">
                <a:solidFill>
                  <a:srgbClr val="404040"/>
                </a:solidFill>
                <a:effectLst>
                  <a:outerShdw blurRad="38100" dist="38100" dir="2700000" algn="br" rotWithShape="0">
                    <a:srgbClr val="000000"/>
                  </a:outerShdw>
                </a:effectLst>
                <a:ea typeface="Calibri" panose="020F0502020204030204" pitchFamily="34" charset="0"/>
                <a:cs typeface="Calibri" panose="020F0502020204030204" pitchFamily="34" charset="0"/>
              </a:rPr>
              <a:t>INCOMPATIBLE FOOD EXAMPLES</a:t>
            </a:r>
          </a:p>
        </p:txBody>
      </p:sp>
      <p:sp>
        <p:nvSpPr>
          <p:cNvPr id="1049204" name="TextBox 1049203"/>
          <p:cNvSpPr txBox="1"/>
          <p:nvPr/>
        </p:nvSpPr>
        <p:spPr>
          <a:xfrm>
            <a:off x="3756443" y="1249553"/>
            <a:ext cx="4767579" cy="510540"/>
          </a:xfrm>
          <a:prstGeom prst="rect">
            <a:avLst/>
          </a:prstGeom>
        </p:spPr>
        <p:txBody>
          <a:bodyPr wrap="square" rtlCol="0">
            <a:spAutoFit/>
          </a:bodyPr>
          <a:lstStyle/>
          <a:p>
            <a:r>
              <a:rPr lang="en-GB" altLang="en-US" sz="2900">
                <a:solidFill>
                  <a:srgbClr val="000000"/>
                </a:solidFill>
                <a:effectLst>
                  <a:outerShdw blurRad="38100" dist="38100" dir="2700000" algn="br" rotWithShape="0">
                    <a:srgbClr val="000000"/>
                  </a:outerShdw>
                </a:effectLst>
              </a:rPr>
              <a:t>न मत्सान् पयसा सह अभ्यवहरेत् ।</a:t>
            </a:r>
            <a:endParaRPr lang="en-GB" sz="2900">
              <a:solidFill>
                <a:srgbClr val="000000"/>
              </a:solidFill>
              <a:effectLst>
                <a:outerShdw blurRad="38100" dist="38100" dir="2700000" algn="br" rotWithShape="0">
                  <a:srgbClr val="000000"/>
                </a:outerShdw>
              </a:effectLst>
            </a:endParaRPr>
          </a:p>
        </p:txBody>
      </p:sp>
      <p:pic>
        <p:nvPicPr>
          <p:cNvPr id="2097165" name="Picture 2097164"/>
          <p:cNvPicPr>
            <a:picLocks/>
          </p:cNvPicPr>
          <p:nvPr/>
        </p:nvPicPr>
        <p:blipFill>
          <a:blip r:embed="rId2"/>
          <a:stretch>
            <a:fillRect/>
          </a:stretch>
        </p:blipFill>
        <p:spPr>
          <a:xfrm>
            <a:off x="963131" y="2122235"/>
            <a:ext cx="3722839" cy="4039502"/>
          </a:xfrm>
          <a:prstGeom prst="rect">
            <a:avLst/>
          </a:prstGeom>
        </p:spPr>
      </p:pic>
      <p:pic>
        <p:nvPicPr>
          <p:cNvPr id="2097166" name="Picture 2097165"/>
          <p:cNvPicPr>
            <a:picLocks/>
          </p:cNvPicPr>
          <p:nvPr/>
        </p:nvPicPr>
        <p:blipFill>
          <a:blip r:embed="rId3"/>
          <a:stretch>
            <a:fillRect/>
          </a:stretch>
        </p:blipFill>
        <p:spPr>
          <a:xfrm>
            <a:off x="6019622" y="2112296"/>
            <a:ext cx="5386504" cy="404944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9" name="文本框 5"/>
          <p:cNvSpPr txBox="1"/>
          <p:nvPr/>
        </p:nvSpPr>
        <p:spPr>
          <a:xfrm>
            <a:off x="2860898" y="783312"/>
            <a:ext cx="6505842" cy="510540"/>
          </a:xfrm>
          <a:prstGeom prst="rect">
            <a:avLst/>
          </a:prstGeom>
          <a:noFill/>
          <a:ln w="9525">
            <a:noFill/>
          </a:ln>
        </p:spPr>
        <p:txBody>
          <a:bodyPr anchor="t">
            <a:spAutoFit/>
          </a:bodyPr>
          <a:lstStyle/>
          <a:p>
            <a:r>
              <a:rPr lang="zh-CN" altLang="en-US" sz="2800" b="1" dirty="0">
                <a:solidFill>
                  <a:srgbClr val="404040"/>
                </a:solidFill>
                <a:effectLst>
                  <a:outerShdw blurRad="38100" dist="38100" dir="2700000" algn="br" rotWithShape="0">
                    <a:srgbClr val="000000"/>
                  </a:outerShdw>
                </a:effectLst>
                <a:ea typeface="Calibri" panose="020F0502020204030204" pitchFamily="34" charset="0"/>
                <a:cs typeface="Calibri" panose="020F0502020204030204" pitchFamily="34" charset="0"/>
              </a:rPr>
              <a:t>सर्वं च अम्लं द्रवमद्रवं च पयसा सह विरुद्धम् ।</a:t>
            </a:r>
          </a:p>
        </p:txBody>
      </p:sp>
      <p:pic>
        <p:nvPicPr>
          <p:cNvPr id="2097167" name="Picture 2097166"/>
          <p:cNvPicPr>
            <a:picLocks/>
          </p:cNvPicPr>
          <p:nvPr/>
        </p:nvPicPr>
        <p:blipFill>
          <a:blip r:embed="rId2"/>
          <a:stretch>
            <a:fillRect/>
          </a:stretch>
        </p:blipFill>
        <p:spPr>
          <a:xfrm>
            <a:off x="953630" y="1708405"/>
            <a:ext cx="4324709" cy="4360826"/>
          </a:xfrm>
          <a:prstGeom prst="rect">
            <a:avLst/>
          </a:prstGeom>
        </p:spPr>
      </p:pic>
      <p:pic>
        <p:nvPicPr>
          <p:cNvPr id="2097168" name="Picture 2097167"/>
          <p:cNvPicPr>
            <a:picLocks/>
          </p:cNvPicPr>
          <p:nvPr/>
        </p:nvPicPr>
        <p:blipFill>
          <a:blip r:embed="rId3"/>
          <a:stretch>
            <a:fillRect/>
          </a:stretch>
        </p:blipFill>
        <p:spPr>
          <a:xfrm>
            <a:off x="6483243" y="1760047"/>
            <a:ext cx="4301706" cy="425754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6" name="文本框 5"/>
          <p:cNvSpPr txBox="1"/>
          <p:nvPr/>
        </p:nvSpPr>
        <p:spPr>
          <a:xfrm>
            <a:off x="3906061" y="850977"/>
            <a:ext cx="4218450" cy="637540"/>
          </a:xfrm>
          <a:prstGeom prst="rect">
            <a:avLst/>
          </a:prstGeom>
          <a:noFill/>
          <a:ln w="9525">
            <a:noFill/>
          </a:ln>
        </p:spPr>
        <p:txBody>
          <a:bodyPr anchor="t">
            <a:spAutoFit/>
          </a:bodyPr>
          <a:lstStyle/>
          <a:p>
            <a:pPr algn="ctr"/>
            <a:r>
              <a:rPr lang="zh-CN" altLang="en-US" sz="3700" b="1" dirty="0">
                <a:solidFill>
                  <a:srgbClr val="404040"/>
                </a:solidFill>
                <a:effectLst>
                  <a:outerShdw blurRad="38100" dist="38100" dir="2700000" algn="br" rotWithShape="0">
                    <a:srgbClr val="000000"/>
                  </a:outerShdw>
                </a:effectLst>
                <a:ea typeface="Calibri" panose="020F0502020204030204" pitchFamily="34" charset="0"/>
                <a:cs typeface="Calibri" panose="020F0502020204030204" pitchFamily="34" charset="0"/>
              </a:rPr>
              <a:t>मधुसर्पिषी समधृते।</a:t>
            </a:r>
          </a:p>
        </p:txBody>
      </p:sp>
      <p:pic>
        <p:nvPicPr>
          <p:cNvPr id="2097169" name="Picture 2097168"/>
          <p:cNvPicPr>
            <a:picLocks/>
          </p:cNvPicPr>
          <p:nvPr/>
        </p:nvPicPr>
        <p:blipFill>
          <a:blip r:embed="rId2"/>
          <a:stretch>
            <a:fillRect/>
          </a:stretch>
        </p:blipFill>
        <p:spPr>
          <a:xfrm>
            <a:off x="1179681" y="1922334"/>
            <a:ext cx="4267200" cy="3970647"/>
          </a:xfrm>
          <a:prstGeom prst="rect">
            <a:avLst/>
          </a:prstGeom>
        </p:spPr>
      </p:pic>
      <p:pic>
        <p:nvPicPr>
          <p:cNvPr id="2097170" name="Picture 2097169"/>
          <p:cNvPicPr>
            <a:picLocks/>
          </p:cNvPicPr>
          <p:nvPr/>
        </p:nvPicPr>
        <p:blipFill>
          <a:blip r:embed="rId3"/>
          <a:stretch>
            <a:fillRect/>
          </a:stretch>
        </p:blipFill>
        <p:spPr>
          <a:xfrm>
            <a:off x="6744564" y="1922334"/>
            <a:ext cx="4267200" cy="391326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5" name="TextBox 1049204"/>
          <p:cNvSpPr txBox="1"/>
          <p:nvPr/>
        </p:nvSpPr>
        <p:spPr>
          <a:xfrm>
            <a:off x="4129228" y="734947"/>
            <a:ext cx="3432169" cy="650240"/>
          </a:xfrm>
          <a:prstGeom prst="rect">
            <a:avLst/>
          </a:prstGeom>
        </p:spPr>
        <p:txBody>
          <a:bodyPr wrap="square" rtlCol="0">
            <a:spAutoFit/>
          </a:bodyPr>
          <a:lstStyle/>
          <a:p>
            <a:pPr algn="ctr"/>
            <a:r>
              <a:rPr lang="en-US" sz="3800" b="1">
                <a:solidFill>
                  <a:srgbClr val="000000"/>
                </a:solidFill>
                <a:effectLst>
                  <a:outerShdw blurRad="38100" dist="38100" dir="2700000" algn="br" rotWithShape="0">
                    <a:srgbClr val="000000"/>
                  </a:outerShdw>
                </a:effectLst>
              </a:rPr>
              <a:t>DISEASES</a:t>
            </a:r>
            <a:endParaRPr lang="en-GB" sz="3800" b="1">
              <a:solidFill>
                <a:srgbClr val="000000"/>
              </a:solidFill>
              <a:effectLst>
                <a:outerShdw blurRad="38100" dist="38100" dir="2700000" algn="br" rotWithShape="0">
                  <a:srgbClr val="000000"/>
                </a:outerShdw>
              </a:effectLst>
            </a:endParaRPr>
          </a:p>
        </p:txBody>
      </p:sp>
      <p:sp>
        <p:nvSpPr>
          <p:cNvPr id="1049206" name="TextBox 1049205"/>
          <p:cNvSpPr txBox="1"/>
          <p:nvPr/>
        </p:nvSpPr>
        <p:spPr>
          <a:xfrm>
            <a:off x="487530" y="1893217"/>
            <a:ext cx="11084463" cy="34442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चरक - </a:t>
            </a:r>
            <a:r>
              <a:rPr lang="en-GB" altLang="en-US" sz="2800">
                <a:solidFill>
                  <a:srgbClr val="000000"/>
                </a:solidFill>
              </a:rPr>
              <a:t>षाण्ड्य, अन्ध्य, विसर्प, विस्फोट उन्माद, भगन्दर, मूर्छा, मद, अध्मान, गलग्रह, पाण्डु, आमविष, किलासर, कुष्ट, ग्रहणी, शोथ, अम्लपित्त, पीनस, सन्तानदोष, मृत्यु.</a:t>
            </a:r>
            <a:endParaRPr lang="en-GB" sz="2800">
              <a:solidFill>
                <a:srgbClr val="000000"/>
              </a:solidFill>
            </a:endParaRPr>
          </a:p>
          <a:p>
            <a:endParaRPr lang="en-GB" sz="2800" b="1">
              <a:solidFill>
                <a:srgbClr val="000000"/>
              </a:solidFill>
              <a:effectLst>
                <a:outerShdw blurRad="38100" dist="38100" dir="2700000" algn="br" rotWithShape="0">
                  <a:srgbClr val="000000"/>
                </a:outerShdw>
              </a:effectLst>
            </a:endParaRPr>
          </a:p>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 वाग्भट -</a:t>
            </a:r>
            <a:r>
              <a:rPr lang="en-GB" altLang="en-US" sz="2800">
                <a:solidFill>
                  <a:srgbClr val="000000"/>
                </a:solidFill>
              </a:rPr>
              <a:t> विस्फोट, शोफ, गुल्म, विद्रधि यक्ष्म, तेजोबलस्मृतिमतीन्द्रियनाश, ज्वर अष्टौगदांश्च महतो, विषवच्च मृत्यु.</a:t>
            </a:r>
            <a:endParaRPr lang="en-GB" sz="2800">
              <a:solidFill>
                <a:srgbClr val="000000"/>
              </a:solidFill>
            </a:endParaRPr>
          </a:p>
          <a:p>
            <a:endParaRPr lang="en-GB" sz="2800">
              <a:solidFill>
                <a:srgbClr val="000000"/>
              </a:solidFill>
            </a:endParaRPr>
          </a:p>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 सुश्रुत </a:t>
            </a:r>
            <a:r>
              <a:rPr lang="en-GB" altLang="en-US" sz="2800">
                <a:solidFill>
                  <a:srgbClr val="000000"/>
                </a:solidFill>
              </a:rPr>
              <a:t>- व्याधिमिन्द्रियदौर्बल्यं मरणं चाधिगच्छति ।</a:t>
            </a:r>
            <a:r>
              <a:rPr lang="en-US" altLang="en-US" sz="2800">
                <a:solidFill>
                  <a:srgbClr val="000000"/>
                </a:solidFill>
              </a:rPr>
              <a:t>                                                      </a:t>
            </a:r>
            <a:endParaRPr lang="en-GB" sz="2800">
              <a:solidFill>
                <a:srgbClr val="000000"/>
              </a:solidFill>
            </a:endParaRPr>
          </a:p>
          <a:p>
            <a:r>
              <a:rPr lang="en-GB" altLang="en-US" sz="2800">
                <a:solidFill>
                  <a:srgbClr val="000000"/>
                </a:solidFill>
              </a:rPr>
              <a:t>विरुद्धरसवीर्याणि भुञ्जानो आत्मवान्नरः ॥ (सु. सू २०)</a:t>
            </a:r>
            <a:endParaRPr lang="en-GB" sz="280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5" name="椭圆 4"/>
          <p:cNvSpPr/>
          <p:nvPr/>
        </p:nvSpPr>
        <p:spPr>
          <a:xfrm>
            <a:off x="9482138" y="2987675"/>
            <a:ext cx="1865313" cy="1863725"/>
          </a:xfrm>
          <a:prstGeom prst="ellipse">
            <a:avLst/>
          </a:prstGeom>
          <a:solidFill>
            <a:srgbClr val="FFBF53"/>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16" name="任意多边形 5"/>
          <p:cNvSpPr/>
          <p:nvPr/>
        </p:nvSpPr>
        <p:spPr>
          <a:xfrm>
            <a:off x="9609138" y="-7937"/>
            <a:ext cx="2582863" cy="2917825"/>
          </a:xfrm>
          <a:custGeom>
            <a:avLst/>
            <a:gdLst>
              <a:gd name="connsiteX0" fmla="*/ 464944 w 2582970"/>
              <a:gd name="connsiteY0" fmla="*/ 0 h 2918147"/>
              <a:gd name="connsiteX1" fmla="*/ 2582970 w 2582970"/>
              <a:gd name="connsiteY1" fmla="*/ 0 h 2918147"/>
              <a:gd name="connsiteX2" fmla="*/ 2582970 w 2582970"/>
              <a:gd name="connsiteY2" fmla="*/ 2698179 h 2918147"/>
              <a:gd name="connsiteX3" fmla="*/ 2566138 w 2582970"/>
              <a:gd name="connsiteY3" fmla="*/ 2708404 h 2918147"/>
              <a:gd name="connsiteX4" fmla="*/ 1737800 w 2582970"/>
              <a:gd name="connsiteY4" fmla="*/ 2918147 h 2918147"/>
              <a:gd name="connsiteX5" fmla="*/ 0 w 2582970"/>
              <a:gd name="connsiteY5" fmla="*/ 1180347 h 2918147"/>
              <a:gd name="connsiteX6" fmla="*/ 396829 w 2582970"/>
              <a:gd name="connsiteY6" fmla="*/ 74945 h 291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2970" h="2918147">
                <a:moveTo>
                  <a:pt x="464944" y="0"/>
                </a:moveTo>
                <a:lnTo>
                  <a:pt x="2582970" y="0"/>
                </a:lnTo>
                <a:lnTo>
                  <a:pt x="2582970" y="2698179"/>
                </a:lnTo>
                <a:lnTo>
                  <a:pt x="2566138" y="2708404"/>
                </a:lnTo>
                <a:cubicBezTo>
                  <a:pt x="2319904" y="2842167"/>
                  <a:pt x="2037725" y="2918147"/>
                  <a:pt x="1737800" y="2918147"/>
                </a:cubicBezTo>
                <a:cubicBezTo>
                  <a:pt x="778040" y="2918147"/>
                  <a:pt x="0" y="2140107"/>
                  <a:pt x="0" y="1180347"/>
                </a:cubicBezTo>
                <a:cubicBezTo>
                  <a:pt x="0" y="760452"/>
                  <a:pt x="148922" y="375339"/>
                  <a:pt x="396829" y="74945"/>
                </a:cubicBezTo>
                <a:close/>
              </a:path>
            </a:pathLst>
          </a:custGeom>
          <a:solidFill>
            <a:srgbClr val="02B3C5"/>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17" name="椭圆 6"/>
          <p:cNvSpPr/>
          <p:nvPr/>
        </p:nvSpPr>
        <p:spPr>
          <a:xfrm>
            <a:off x="8069263" y="1676400"/>
            <a:ext cx="1722438" cy="1722438"/>
          </a:xfrm>
          <a:prstGeom prst="ellipse">
            <a:avLst/>
          </a:prstGeom>
          <a:solidFill>
            <a:srgbClr val="F07474"/>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18" name="椭圆 7"/>
          <p:cNvSpPr/>
          <p:nvPr/>
        </p:nvSpPr>
        <p:spPr>
          <a:xfrm>
            <a:off x="9990138" y="5594350"/>
            <a:ext cx="841375" cy="841375"/>
          </a:xfrm>
          <a:prstGeom prst="ellipse">
            <a:avLst/>
          </a:prstGeom>
          <a:solidFill>
            <a:srgbClr val="6A3C7C"/>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19" name="椭圆 8"/>
          <p:cNvSpPr/>
          <p:nvPr/>
        </p:nvSpPr>
        <p:spPr>
          <a:xfrm>
            <a:off x="11069638" y="5038725"/>
            <a:ext cx="603250" cy="603250"/>
          </a:xfrm>
          <a:prstGeom prst="ellipse">
            <a:avLst/>
          </a:prstGeom>
          <a:solidFill>
            <a:srgbClr val="02B3C5"/>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20" name="任意多边形 9"/>
          <p:cNvSpPr/>
          <p:nvPr/>
        </p:nvSpPr>
        <p:spPr>
          <a:xfrm>
            <a:off x="10621963" y="6037263"/>
            <a:ext cx="1570038" cy="820738"/>
          </a:xfrm>
          <a:custGeom>
            <a:avLst/>
            <a:gdLst>
              <a:gd name="connsiteX0" fmla="*/ 1049802 w 1569631"/>
              <a:gd name="connsiteY0" fmla="*/ 0 h 821301"/>
              <a:gd name="connsiteX1" fmla="*/ 1472572 w 1569631"/>
              <a:gd name="connsiteY1" fmla="*/ 85354 h 821301"/>
              <a:gd name="connsiteX2" fmla="*/ 1569631 w 1569631"/>
              <a:gd name="connsiteY2" fmla="*/ 138036 h 821301"/>
              <a:gd name="connsiteX3" fmla="*/ 1569631 w 1569631"/>
              <a:gd name="connsiteY3" fmla="*/ 821301 h 821301"/>
              <a:gd name="connsiteX4" fmla="*/ 0 w 1569631"/>
              <a:gd name="connsiteY4" fmla="*/ 821301 h 821301"/>
              <a:gd name="connsiteX5" fmla="*/ 49028 w 1569631"/>
              <a:gd name="connsiteY5" fmla="*/ 663358 h 821301"/>
              <a:gd name="connsiteX6" fmla="*/ 1049802 w 1569631"/>
              <a:gd name="connsiteY6" fmla="*/ 0 h 82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9631" h="821301">
                <a:moveTo>
                  <a:pt x="1049802" y="0"/>
                </a:moveTo>
                <a:cubicBezTo>
                  <a:pt x="1199765" y="0"/>
                  <a:pt x="1342629" y="30393"/>
                  <a:pt x="1472572" y="85354"/>
                </a:cubicBezTo>
                <a:lnTo>
                  <a:pt x="1569631" y="138036"/>
                </a:lnTo>
                <a:lnTo>
                  <a:pt x="1569631" y="821301"/>
                </a:lnTo>
                <a:lnTo>
                  <a:pt x="0" y="821301"/>
                </a:lnTo>
                <a:lnTo>
                  <a:pt x="49028" y="663358"/>
                </a:lnTo>
                <a:cubicBezTo>
                  <a:pt x="213912" y="273531"/>
                  <a:pt x="599914" y="0"/>
                  <a:pt x="1049802" y="0"/>
                </a:cubicBezTo>
                <a:close/>
              </a:path>
            </a:pathLst>
          </a:custGeom>
          <a:solidFill>
            <a:srgbClr val="F07474"/>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21" name="椭圆 10"/>
          <p:cNvSpPr/>
          <p:nvPr/>
        </p:nvSpPr>
        <p:spPr>
          <a:xfrm>
            <a:off x="8931275" y="255588"/>
            <a:ext cx="1033463" cy="1035050"/>
          </a:xfrm>
          <a:prstGeom prst="ellipse">
            <a:avLst/>
          </a:prstGeom>
          <a:solidFill>
            <a:srgbClr val="FFBF53"/>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22" name="椭圆 11"/>
          <p:cNvSpPr/>
          <p:nvPr/>
        </p:nvSpPr>
        <p:spPr>
          <a:xfrm>
            <a:off x="11545888" y="3175000"/>
            <a:ext cx="482600" cy="484188"/>
          </a:xfrm>
          <a:prstGeom prst="ellipse">
            <a:avLst/>
          </a:prstGeom>
          <a:solidFill>
            <a:srgbClr val="F07474"/>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23" name="椭圆 12"/>
          <p:cNvSpPr/>
          <p:nvPr/>
        </p:nvSpPr>
        <p:spPr>
          <a:xfrm>
            <a:off x="9658350" y="5138738"/>
            <a:ext cx="322263" cy="320675"/>
          </a:xfrm>
          <a:prstGeom prst="ellipse">
            <a:avLst/>
          </a:prstGeom>
          <a:solidFill>
            <a:srgbClr val="FFBF53"/>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24" name="椭圆 13"/>
          <p:cNvSpPr/>
          <p:nvPr/>
        </p:nvSpPr>
        <p:spPr>
          <a:xfrm>
            <a:off x="7707313" y="4065588"/>
            <a:ext cx="785813" cy="785813"/>
          </a:xfrm>
          <a:prstGeom prst="ellipse">
            <a:avLst/>
          </a:prstGeom>
          <a:solidFill>
            <a:srgbClr val="02B3C5"/>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25" name="椭圆 14"/>
          <p:cNvSpPr/>
          <p:nvPr/>
        </p:nvSpPr>
        <p:spPr>
          <a:xfrm>
            <a:off x="9091613" y="4211638"/>
            <a:ext cx="398463" cy="398463"/>
          </a:xfrm>
          <a:prstGeom prst="ellipse">
            <a:avLst/>
          </a:prstGeom>
          <a:solidFill>
            <a:srgbClr val="6A3C7C"/>
          </a:solidFill>
          <a:ln w="28575">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3190" b="0" i="0" u="none" strike="noStrike" kern="1200" cap="none" spc="0" normalizeH="0" baseline="0" noProof="0">
              <a:ln>
                <a:noFill/>
              </a:ln>
              <a:solidFill>
                <a:prstClr val="white"/>
              </a:solidFill>
              <a:effectLst/>
              <a:uLnTx/>
              <a:uFillTx/>
              <a:latin typeface="+mn-lt"/>
              <a:ea typeface="+mn-ea"/>
              <a:cs typeface="Calibri" panose="020F0502020204030204" pitchFamily="34" charset="0"/>
            </a:endParaRPr>
          </a:p>
        </p:txBody>
      </p:sp>
      <p:sp>
        <p:nvSpPr>
          <p:cNvPr id="1049138" name="文本框 31"/>
          <p:cNvSpPr txBox="1"/>
          <p:nvPr/>
        </p:nvSpPr>
        <p:spPr>
          <a:xfrm>
            <a:off x="995362" y="1669097"/>
            <a:ext cx="4673600" cy="2428240"/>
          </a:xfrm>
          <a:prstGeom prst="rect">
            <a:avLst/>
          </a:prstGeom>
          <a:noFill/>
          <a:ln w="9525">
            <a:noFill/>
          </a:ln>
        </p:spPr>
        <p:txBody>
          <a:bodyPr anchor="t">
            <a:spAutoFit/>
          </a:bodyPr>
          <a:lstStyle/>
          <a:p>
            <a:pPr algn="dist">
              <a:buFont typeface="Arial" panose="020B0604020202020204" pitchFamily="34" charset="0"/>
            </a:pPr>
            <a:r>
              <a:rPr lang="en-US" altLang="zh-CN" sz="7900" b="1" dirty="0">
                <a:solidFill>
                  <a:srgbClr val="02B3C5"/>
                </a:solidFill>
                <a:effectLst>
                  <a:outerShdw blurRad="38100" dist="38100" dir="2700000" algn="br" rotWithShape="0">
                    <a:srgbClr val="000000"/>
                  </a:outerShdw>
                </a:effectLst>
                <a:ea typeface="宋体" panose="02010600030101010101" pitchFamily="2" charset="-122"/>
                <a:cs typeface="Calibri" panose="020F0502020204030204" pitchFamily="34" charset="0"/>
              </a:rPr>
              <a:t>THANK YOU</a:t>
            </a:r>
            <a:endParaRPr lang="zh-CN" altLang="en-US" sz="7900" b="1" dirty="0">
              <a:solidFill>
                <a:srgbClr val="02B3C5"/>
              </a:solidFill>
              <a:effectLst>
                <a:outerShdw blurRad="38100" dist="38100" dir="2700000" algn="br" rotWithShape="0">
                  <a:srgbClr val="000000"/>
                </a:outerShdw>
              </a:effectLst>
              <a:ea typeface="宋体" panose="02010600030101010101" pitchFamily="2" charset="-122"/>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9" name="TextBox 1049158"/>
          <p:cNvSpPr txBox="1"/>
          <p:nvPr/>
        </p:nvSpPr>
        <p:spPr>
          <a:xfrm>
            <a:off x="3546475" y="824548"/>
            <a:ext cx="4530082" cy="751840"/>
          </a:xfrm>
          <a:prstGeom prst="rect">
            <a:avLst/>
          </a:prstGeom>
        </p:spPr>
        <p:txBody>
          <a:bodyPr wrap="square" rtlCol="0">
            <a:spAutoFit/>
          </a:bodyPr>
          <a:lstStyle/>
          <a:p>
            <a:pPr algn="ctr"/>
            <a:r>
              <a:rPr lang="en-US" sz="4500" b="1" u="sng">
                <a:solidFill>
                  <a:srgbClr val="000000"/>
                </a:solidFill>
                <a:effectLst>
                  <a:outerShdw blurRad="38100" dist="38100" dir="2700000" algn="br" rotWithShape="0">
                    <a:srgbClr val="000000"/>
                  </a:outerShdw>
                </a:effectLst>
              </a:rPr>
              <a:t>Introduction</a:t>
            </a:r>
            <a:endParaRPr lang="en-GB" sz="4500" b="1" u="sng">
              <a:solidFill>
                <a:srgbClr val="000000"/>
              </a:solidFill>
              <a:effectLst>
                <a:outerShdw blurRad="38100" dist="38100" dir="2700000" algn="br" rotWithShape="0">
                  <a:srgbClr val="000000"/>
                </a:outerShdw>
              </a:effectLst>
            </a:endParaRPr>
          </a:p>
        </p:txBody>
      </p:sp>
      <p:sp>
        <p:nvSpPr>
          <p:cNvPr id="1049161" name="椭圆 44"/>
          <p:cNvSpPr/>
          <p:nvPr/>
        </p:nvSpPr>
        <p:spPr>
          <a:xfrm>
            <a:off x="696257" y="2695945"/>
            <a:ext cx="339725" cy="339725"/>
          </a:xfrm>
          <a:prstGeom prst="ellipse">
            <a:avLst/>
          </a:prstGeom>
          <a:solidFill>
            <a:schemeClr val="tx1">
              <a:lumMod val="75000"/>
              <a:lumOff val="25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tx1">
                  <a:lumMod val="75000"/>
                  <a:lumOff val="25000"/>
                </a:schemeClr>
              </a:solidFill>
              <a:effectLst/>
              <a:uLnTx/>
              <a:uFillTx/>
              <a:latin typeface="+mn-lt"/>
              <a:ea typeface="+mn-ea"/>
              <a:cs typeface="Calibri" panose="020F0502020204030204" pitchFamily="34" charset="0"/>
            </a:endParaRPr>
          </a:p>
        </p:txBody>
      </p:sp>
      <p:sp>
        <p:nvSpPr>
          <p:cNvPr id="1049164" name="TextBox 1049163"/>
          <p:cNvSpPr txBox="1"/>
          <p:nvPr/>
        </p:nvSpPr>
        <p:spPr>
          <a:xfrm>
            <a:off x="1104777" y="2388259"/>
            <a:ext cx="10450497" cy="3520440"/>
          </a:xfrm>
          <a:prstGeom prst="rect">
            <a:avLst/>
          </a:prstGeom>
        </p:spPr>
        <p:txBody>
          <a:bodyPr wrap="square" rtlCol="0">
            <a:spAutoFit/>
          </a:bodyPr>
          <a:lstStyle/>
          <a:p>
            <a:r>
              <a:rPr lang="en-GB" altLang="en-US" sz="4600">
                <a:solidFill>
                  <a:srgbClr val="000000"/>
                </a:solidFill>
              </a:rPr>
              <a:t>कभी-कभी सब प्रकार से रुचिकार दिखने वाला भोजन भी शरीर का संतुलन बिगाड़ देता है. हमारे भोजन में 9 गुण होते हैं. जिस भोजन में इन गुणों का अवरोध या विरोध पाया जाए तो उसे विरुद्धाहार कहा जाता है.</a:t>
            </a:r>
            <a:endParaRPr lang="en-GB" sz="46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Freeform 123@|5FFC:0|FBC:0|LFC:16777215|LBC:16777215"/>
          <p:cNvSpPr/>
          <p:nvPr/>
        </p:nvSpPr>
        <p:spPr bwMode="auto">
          <a:xfrm>
            <a:off x="5564188" y="5264150"/>
            <a:ext cx="1014413" cy="13176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solidFill>
            <a:srgbClr val="F07474"/>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3190" b="0" i="0" u="none" strike="noStrike" kern="1200" cap="none" spc="0" normalizeH="0" baseline="0" noProof="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endParaRPr>
          </a:p>
        </p:txBody>
      </p:sp>
      <p:sp>
        <p:nvSpPr>
          <p:cNvPr id="1048657" name="Freeform 124@|5FFC:0|FBC:0|LFC:16777215|LBC:16777215"/>
          <p:cNvSpPr/>
          <p:nvPr/>
        </p:nvSpPr>
        <p:spPr bwMode="auto">
          <a:xfrm>
            <a:off x="5564188" y="5083175"/>
            <a:ext cx="1014413" cy="13176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solidFill>
            <a:srgbClr val="F07474"/>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3190" b="0" i="0" u="none" strike="noStrike" kern="1200" cap="none" spc="0" normalizeH="0" baseline="0" noProof="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endParaRPr>
          </a:p>
        </p:txBody>
      </p:sp>
      <p:sp>
        <p:nvSpPr>
          <p:cNvPr id="1048658" name="Freeform 125@|5FFC:0|FBC:0|LFC:16777215|LBC:16777215"/>
          <p:cNvSpPr/>
          <p:nvPr/>
        </p:nvSpPr>
        <p:spPr bwMode="auto">
          <a:xfrm>
            <a:off x="5651500" y="5449888"/>
            <a:ext cx="803275" cy="201613"/>
          </a:xfrm>
          <a:custGeom>
            <a:avLst/>
            <a:gdLst/>
            <a:ahLst/>
            <a:cxnLst>
              <a:cxn ang="0">
                <a:pos x="0" y="0"/>
              </a:cxn>
              <a:cxn ang="0">
                <a:pos x="129" y="0"/>
              </a:cxn>
              <a:cxn ang="0">
                <a:pos x="63" y="30"/>
              </a:cxn>
              <a:cxn ang="0">
                <a:pos x="0" y="0"/>
              </a:cxn>
            </a:cxnLst>
            <a:rect l="0" t="0" r="r" b="b"/>
            <a:pathLst>
              <a:path w="129" h="32">
                <a:moveTo>
                  <a:pt x="0" y="0"/>
                </a:moveTo>
                <a:cubicBezTo>
                  <a:pt x="129" y="0"/>
                  <a:pt x="129" y="0"/>
                  <a:pt x="129" y="0"/>
                </a:cubicBezTo>
                <a:cubicBezTo>
                  <a:pt x="129" y="0"/>
                  <a:pt x="120" y="32"/>
                  <a:pt x="63" y="30"/>
                </a:cubicBezTo>
                <a:cubicBezTo>
                  <a:pt x="17" y="29"/>
                  <a:pt x="0" y="0"/>
                  <a:pt x="0" y="0"/>
                </a:cubicBezTo>
                <a:close/>
              </a:path>
            </a:pathLst>
          </a:custGeom>
          <a:solidFill>
            <a:srgbClr val="F07474"/>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3190" b="0" i="0" u="none" strike="noStrike" kern="1200" cap="none" spc="0" normalizeH="0" baseline="0" noProof="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endParaRPr>
          </a:p>
        </p:txBody>
      </p:sp>
      <p:sp>
        <p:nvSpPr>
          <p:cNvPr id="1048659" name="Freeform 237@|5FFC:0|FBC:0|LFC:16777215|LBC:16777215"/>
          <p:cNvSpPr>
            <a:spLocks noEditPoints="1"/>
          </p:cNvSpPr>
          <p:nvPr/>
        </p:nvSpPr>
        <p:spPr bwMode="auto">
          <a:xfrm>
            <a:off x="5013325" y="2506663"/>
            <a:ext cx="2116138" cy="2495550"/>
          </a:xfrm>
          <a:custGeom>
            <a:avLst/>
            <a:gdLst/>
            <a:ahLst/>
            <a:cxnLst>
              <a:cxn ang="0">
                <a:pos x="175" y="0"/>
              </a:cxn>
              <a:cxn ang="0">
                <a:pos x="167" y="0"/>
              </a:cxn>
              <a:cxn ang="0">
                <a:pos x="6" y="165"/>
              </a:cxn>
              <a:cxn ang="0">
                <a:pos x="67" y="318"/>
              </a:cxn>
              <a:cxn ang="0">
                <a:pos x="90" y="396"/>
              </a:cxn>
              <a:cxn ang="0">
                <a:pos x="90" y="396"/>
              </a:cxn>
              <a:cxn ang="0">
                <a:pos x="99" y="401"/>
              </a:cxn>
              <a:cxn ang="0">
                <a:pos x="242" y="401"/>
              </a:cxn>
              <a:cxn ang="0">
                <a:pos x="251" y="396"/>
              </a:cxn>
              <a:cxn ang="0">
                <a:pos x="251" y="396"/>
              </a:cxn>
              <a:cxn ang="0">
                <a:pos x="274" y="318"/>
              </a:cxn>
              <a:cxn ang="0">
                <a:pos x="336" y="165"/>
              </a:cxn>
              <a:cxn ang="0">
                <a:pos x="175" y="0"/>
              </a:cxn>
              <a:cxn ang="0">
                <a:pos x="295" y="166"/>
              </a:cxn>
              <a:cxn ang="0">
                <a:pos x="249" y="282"/>
              </a:cxn>
              <a:cxn ang="0">
                <a:pos x="231" y="352"/>
              </a:cxn>
              <a:cxn ang="0">
                <a:pos x="231" y="352"/>
              </a:cxn>
              <a:cxn ang="0">
                <a:pos x="224" y="356"/>
              </a:cxn>
              <a:cxn ang="0">
                <a:pos x="117" y="356"/>
              </a:cxn>
              <a:cxn ang="0">
                <a:pos x="110" y="352"/>
              </a:cxn>
              <a:cxn ang="0">
                <a:pos x="110" y="352"/>
              </a:cxn>
              <a:cxn ang="0">
                <a:pos x="93" y="282"/>
              </a:cxn>
              <a:cxn ang="0">
                <a:pos x="47" y="166"/>
              </a:cxn>
              <a:cxn ang="0">
                <a:pos x="168" y="43"/>
              </a:cxn>
              <a:cxn ang="0">
                <a:pos x="174" y="43"/>
              </a:cxn>
              <a:cxn ang="0">
                <a:pos x="295" y="166"/>
              </a:cxn>
            </a:cxnLst>
            <a:rect l="0" t="0" r="r" b="b"/>
            <a:pathLst>
              <a:path w="341" h="401">
                <a:moveTo>
                  <a:pt x="175" y="0"/>
                </a:moveTo>
                <a:cubicBezTo>
                  <a:pt x="167" y="0"/>
                  <a:pt x="167" y="0"/>
                  <a:pt x="167" y="0"/>
                </a:cubicBezTo>
                <a:cubicBezTo>
                  <a:pt x="61" y="7"/>
                  <a:pt x="0" y="83"/>
                  <a:pt x="6" y="165"/>
                </a:cubicBezTo>
                <a:cubicBezTo>
                  <a:pt x="12" y="254"/>
                  <a:pt x="61" y="264"/>
                  <a:pt x="67" y="318"/>
                </a:cubicBezTo>
                <a:cubicBezTo>
                  <a:pt x="73" y="372"/>
                  <a:pt x="90" y="396"/>
                  <a:pt x="90" y="396"/>
                </a:cubicBezTo>
                <a:cubicBezTo>
                  <a:pt x="90" y="396"/>
                  <a:pt x="90" y="396"/>
                  <a:pt x="90" y="396"/>
                </a:cubicBezTo>
                <a:cubicBezTo>
                  <a:pt x="92" y="399"/>
                  <a:pt x="96" y="401"/>
                  <a:pt x="99" y="401"/>
                </a:cubicBezTo>
                <a:cubicBezTo>
                  <a:pt x="242" y="401"/>
                  <a:pt x="242" y="401"/>
                  <a:pt x="242" y="401"/>
                </a:cubicBezTo>
                <a:cubicBezTo>
                  <a:pt x="245" y="401"/>
                  <a:pt x="249" y="399"/>
                  <a:pt x="251" y="396"/>
                </a:cubicBezTo>
                <a:cubicBezTo>
                  <a:pt x="251" y="396"/>
                  <a:pt x="251" y="396"/>
                  <a:pt x="251" y="396"/>
                </a:cubicBezTo>
                <a:cubicBezTo>
                  <a:pt x="251" y="396"/>
                  <a:pt x="268" y="372"/>
                  <a:pt x="274" y="318"/>
                </a:cubicBezTo>
                <a:cubicBezTo>
                  <a:pt x="280" y="264"/>
                  <a:pt x="330" y="254"/>
                  <a:pt x="336" y="165"/>
                </a:cubicBezTo>
                <a:cubicBezTo>
                  <a:pt x="341" y="83"/>
                  <a:pt x="280" y="7"/>
                  <a:pt x="175" y="0"/>
                </a:cubicBezTo>
                <a:close/>
                <a:moveTo>
                  <a:pt x="295" y="166"/>
                </a:moveTo>
                <a:cubicBezTo>
                  <a:pt x="290" y="234"/>
                  <a:pt x="253" y="241"/>
                  <a:pt x="249" y="282"/>
                </a:cubicBezTo>
                <a:cubicBezTo>
                  <a:pt x="244" y="322"/>
                  <a:pt x="231" y="352"/>
                  <a:pt x="231" y="352"/>
                </a:cubicBezTo>
                <a:cubicBezTo>
                  <a:pt x="231" y="352"/>
                  <a:pt x="231" y="352"/>
                  <a:pt x="231" y="352"/>
                </a:cubicBezTo>
                <a:cubicBezTo>
                  <a:pt x="229" y="354"/>
                  <a:pt x="227" y="356"/>
                  <a:pt x="224" y="356"/>
                </a:cubicBezTo>
                <a:cubicBezTo>
                  <a:pt x="117" y="356"/>
                  <a:pt x="117" y="356"/>
                  <a:pt x="117" y="356"/>
                </a:cubicBezTo>
                <a:cubicBezTo>
                  <a:pt x="114" y="356"/>
                  <a:pt x="112" y="354"/>
                  <a:pt x="110" y="352"/>
                </a:cubicBezTo>
                <a:cubicBezTo>
                  <a:pt x="110" y="352"/>
                  <a:pt x="110" y="352"/>
                  <a:pt x="110" y="352"/>
                </a:cubicBezTo>
                <a:cubicBezTo>
                  <a:pt x="110" y="352"/>
                  <a:pt x="98" y="322"/>
                  <a:pt x="93" y="282"/>
                </a:cubicBezTo>
                <a:cubicBezTo>
                  <a:pt x="89" y="241"/>
                  <a:pt x="51" y="234"/>
                  <a:pt x="47" y="166"/>
                </a:cubicBezTo>
                <a:cubicBezTo>
                  <a:pt x="43" y="105"/>
                  <a:pt x="89" y="48"/>
                  <a:pt x="168" y="43"/>
                </a:cubicBezTo>
                <a:cubicBezTo>
                  <a:pt x="174" y="43"/>
                  <a:pt x="174" y="43"/>
                  <a:pt x="174" y="43"/>
                </a:cubicBezTo>
                <a:cubicBezTo>
                  <a:pt x="253" y="48"/>
                  <a:pt x="299" y="105"/>
                  <a:pt x="295" y="166"/>
                </a:cubicBezTo>
                <a:close/>
              </a:path>
            </a:pathLst>
          </a:custGeom>
          <a:solidFill>
            <a:srgbClr val="F07474"/>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3190" b="0" i="0" u="none" strike="noStrike" kern="1200" cap="none" spc="0" normalizeH="0" baseline="0" noProof="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endParaRPr>
          </a:p>
        </p:txBody>
      </p:sp>
      <p:sp>
        <p:nvSpPr>
          <p:cNvPr id="1048660" name="Oval 287"/>
          <p:cNvSpPr/>
          <p:nvPr/>
        </p:nvSpPr>
        <p:spPr>
          <a:xfrm>
            <a:off x="4148138" y="2736850"/>
            <a:ext cx="657225" cy="638175"/>
          </a:xfrm>
          <a:prstGeom prst="ellipse">
            <a:avLst/>
          </a:prstGeom>
          <a:solidFill>
            <a:srgbClr val="02B3C5"/>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3</a:t>
            </a:r>
          </a:p>
        </p:txBody>
      </p:sp>
      <p:sp>
        <p:nvSpPr>
          <p:cNvPr id="1048661" name="Oval 291"/>
          <p:cNvSpPr/>
          <p:nvPr/>
        </p:nvSpPr>
        <p:spPr>
          <a:xfrm>
            <a:off x="4108450" y="3657600"/>
            <a:ext cx="657225" cy="639763"/>
          </a:xfrm>
          <a:prstGeom prst="ellipse">
            <a:avLst/>
          </a:prstGeom>
          <a:solidFill>
            <a:srgbClr val="F07474"/>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2</a:t>
            </a:r>
          </a:p>
        </p:txBody>
      </p:sp>
      <p:sp>
        <p:nvSpPr>
          <p:cNvPr id="1048662" name="Oval 295"/>
          <p:cNvSpPr/>
          <p:nvPr/>
        </p:nvSpPr>
        <p:spPr>
          <a:xfrm>
            <a:off x="4492625" y="4503738"/>
            <a:ext cx="657225" cy="638175"/>
          </a:xfrm>
          <a:prstGeom prst="ellipse">
            <a:avLst/>
          </a:prstGeom>
          <a:solidFill>
            <a:srgbClr val="FFBF53"/>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1</a:t>
            </a:r>
          </a:p>
        </p:txBody>
      </p:sp>
      <p:sp>
        <p:nvSpPr>
          <p:cNvPr id="1048663" name="Oval 299"/>
          <p:cNvSpPr/>
          <p:nvPr/>
        </p:nvSpPr>
        <p:spPr>
          <a:xfrm>
            <a:off x="6742113" y="1979613"/>
            <a:ext cx="657225" cy="639763"/>
          </a:xfrm>
          <a:prstGeom prst="ellipse">
            <a:avLst/>
          </a:prstGeom>
          <a:solidFill>
            <a:srgbClr val="F07474"/>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6</a:t>
            </a:r>
          </a:p>
        </p:txBody>
      </p:sp>
      <p:sp>
        <p:nvSpPr>
          <p:cNvPr id="1048664" name="Oval 303"/>
          <p:cNvSpPr/>
          <p:nvPr/>
        </p:nvSpPr>
        <p:spPr>
          <a:xfrm>
            <a:off x="7399338" y="2736850"/>
            <a:ext cx="657225" cy="638175"/>
          </a:xfrm>
          <a:prstGeom prst="ellipse">
            <a:avLst/>
          </a:prstGeom>
          <a:solidFill>
            <a:srgbClr val="02B3C5"/>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7</a:t>
            </a:r>
          </a:p>
        </p:txBody>
      </p:sp>
      <p:sp>
        <p:nvSpPr>
          <p:cNvPr id="1048665" name="Oval 307"/>
          <p:cNvSpPr/>
          <p:nvPr/>
        </p:nvSpPr>
        <p:spPr>
          <a:xfrm>
            <a:off x="7410450" y="3657600"/>
            <a:ext cx="658813" cy="639763"/>
          </a:xfrm>
          <a:prstGeom prst="ellipse">
            <a:avLst/>
          </a:prstGeom>
          <a:solidFill>
            <a:srgbClr val="6A3C7C"/>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8</a:t>
            </a:r>
          </a:p>
        </p:txBody>
      </p:sp>
      <p:sp>
        <p:nvSpPr>
          <p:cNvPr id="1048666" name="Oval 308"/>
          <p:cNvSpPr/>
          <p:nvPr/>
        </p:nvSpPr>
        <p:spPr>
          <a:xfrm>
            <a:off x="4749800" y="1982788"/>
            <a:ext cx="657225" cy="638175"/>
          </a:xfrm>
          <a:prstGeom prst="ellipse">
            <a:avLst/>
          </a:prstGeom>
          <a:solidFill>
            <a:srgbClr val="6A3C7C"/>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4</a:t>
            </a:r>
          </a:p>
        </p:txBody>
      </p:sp>
      <p:sp>
        <p:nvSpPr>
          <p:cNvPr id="1048667" name="Oval 309"/>
          <p:cNvSpPr/>
          <p:nvPr/>
        </p:nvSpPr>
        <p:spPr>
          <a:xfrm>
            <a:off x="5743575" y="1714500"/>
            <a:ext cx="657225" cy="638175"/>
          </a:xfrm>
          <a:prstGeom prst="ellipse">
            <a:avLst/>
          </a:prstGeom>
          <a:solidFill>
            <a:srgbClr val="FFBF53"/>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5</a:t>
            </a:r>
          </a:p>
        </p:txBody>
      </p:sp>
      <p:sp>
        <p:nvSpPr>
          <p:cNvPr id="1048668" name="Oval 44"/>
          <p:cNvSpPr/>
          <p:nvPr/>
        </p:nvSpPr>
        <p:spPr>
          <a:xfrm>
            <a:off x="6992938" y="4503738"/>
            <a:ext cx="658813" cy="638175"/>
          </a:xfrm>
          <a:prstGeom prst="ellipse">
            <a:avLst/>
          </a:prstGeom>
          <a:solidFill>
            <a:srgbClr val="FFBF53"/>
          </a:solidFill>
          <a:ln w="12700">
            <a:solidFill>
              <a:schemeClr val="bg1"/>
            </a:solidFill>
          </a:ln>
          <a:effectLst>
            <a:outerShdw blurRad="152400" dist="63500" dir="8100000" algn="tr" rotWithShape="0">
              <a:prstClr val="black">
                <a:alpha val="2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r>
              <a:rPr kumimoji="0" lang="en-US" sz="3190" b="0" i="0" u="none" strike="noStrike" kern="1200" cap="none" spc="0" normalizeH="0" baseline="0" noProof="0" dirty="0">
                <a:ln>
                  <a:noFill/>
                </a:ln>
                <a:solidFill>
                  <a:prstClr val="white"/>
                </a:solidFill>
                <a:effectLst/>
                <a:uLnTx/>
                <a:uFillTx/>
                <a:latin typeface="+mn-lt"/>
                <a:ea typeface="Calibri" panose="020F0502020204030204" pitchFamily="34" charset="0"/>
                <a:cs typeface="Calibri" panose="020F0502020204030204" pitchFamily="34" charset="0"/>
                <a:sym typeface="Arial" panose="020B0604020202020204" pitchFamily="34" charset="0"/>
              </a:rPr>
              <a:t>9</a:t>
            </a:r>
          </a:p>
        </p:txBody>
      </p:sp>
      <p:sp>
        <p:nvSpPr>
          <p:cNvPr id="1048669" name="TextBox 13"/>
          <p:cNvSpPr txBox="1"/>
          <p:nvPr/>
        </p:nvSpPr>
        <p:spPr>
          <a:xfrm>
            <a:off x="7907338" y="1885950"/>
            <a:ext cx="1952625" cy="482599"/>
          </a:xfrm>
          <a:prstGeom prst="rect">
            <a:avLst/>
          </a:prstGeom>
          <a:noFill/>
          <a:ln w="9525">
            <a:noFill/>
          </a:ln>
        </p:spPr>
        <p:txBody>
          <a:bodyPr wrap="square" lIns="0" tIns="0" rIns="0" bIns="0" anchor="t">
            <a:spAutoFit/>
          </a:bodyPr>
          <a:lstStyle/>
          <a:p>
            <a:pPr defTabSz="1216025">
              <a:spcBef>
                <a:spcPct val="20000"/>
              </a:spcBef>
            </a:pPr>
            <a:r>
              <a:rPr lang="en-US" altLang="zh-CN" sz="3100" b="1"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पुष्टि</a:t>
            </a:r>
          </a:p>
        </p:txBody>
      </p:sp>
      <p:sp>
        <p:nvSpPr>
          <p:cNvPr id="1048671" name="TextBox 13"/>
          <p:cNvSpPr txBox="1"/>
          <p:nvPr/>
        </p:nvSpPr>
        <p:spPr>
          <a:xfrm>
            <a:off x="8458200" y="2716213"/>
            <a:ext cx="1954213" cy="482600"/>
          </a:xfrm>
          <a:prstGeom prst="rect">
            <a:avLst/>
          </a:prstGeom>
          <a:noFill/>
          <a:ln w="9525">
            <a:noFill/>
          </a:ln>
        </p:spPr>
        <p:txBody>
          <a:bodyPr wrap="square" lIns="0" tIns="0" rIns="0" bIns="0" anchor="t">
            <a:spAutoFit/>
          </a:bodyPr>
          <a:lstStyle/>
          <a:p>
            <a:pPr defTabSz="1216025">
              <a:spcBef>
                <a:spcPct val="20000"/>
              </a:spcBef>
            </a:pPr>
            <a:r>
              <a:rPr lang="en-US" altLang="zh-CN" sz="3100" b="1"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प्रतिभा</a:t>
            </a:r>
          </a:p>
        </p:txBody>
      </p:sp>
      <p:sp>
        <p:nvSpPr>
          <p:cNvPr id="1048673" name="TextBox 13"/>
          <p:cNvSpPr txBox="1"/>
          <p:nvPr/>
        </p:nvSpPr>
        <p:spPr>
          <a:xfrm>
            <a:off x="8458200" y="3706813"/>
            <a:ext cx="1954213" cy="482599"/>
          </a:xfrm>
          <a:prstGeom prst="rect">
            <a:avLst/>
          </a:prstGeom>
          <a:noFill/>
          <a:ln w="9525">
            <a:noFill/>
          </a:ln>
        </p:spPr>
        <p:txBody>
          <a:bodyPr wrap="square" lIns="0" tIns="0" rIns="0" bIns="0" anchor="t">
            <a:spAutoFit/>
          </a:bodyPr>
          <a:lstStyle/>
          <a:p>
            <a:pPr defTabSz="1216025">
              <a:spcBef>
                <a:spcPct val="20000"/>
              </a:spcBef>
            </a:pPr>
            <a:r>
              <a:rPr lang="en-US" altLang="zh-CN" sz="3100" b="1"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मेध</a:t>
            </a:r>
          </a:p>
        </p:txBody>
      </p:sp>
      <p:sp>
        <p:nvSpPr>
          <p:cNvPr id="1048675" name="TextBox 13@|17FFC:16777215|FBC:16777215|LFC:16777215|LBC:16777215"/>
          <p:cNvSpPr txBox="1"/>
          <p:nvPr/>
        </p:nvSpPr>
        <p:spPr>
          <a:xfrm>
            <a:off x="7907338" y="4619625"/>
            <a:ext cx="1952625" cy="482600"/>
          </a:xfrm>
          <a:prstGeom prst="rect">
            <a:avLst/>
          </a:prstGeom>
          <a:noFill/>
          <a:ln w="9525">
            <a:noFill/>
          </a:ln>
        </p:spPr>
        <p:txBody>
          <a:bodyPr wrap="square" lIns="0" tIns="0" rIns="0" bIns="0" anchor="t">
            <a:spAutoFit/>
          </a:bodyPr>
          <a:lstStyle/>
          <a:p>
            <a:pPr defTabSz="1216025">
              <a:spcBef>
                <a:spcPct val="20000"/>
              </a:spcBef>
            </a:pPr>
            <a:r>
              <a:rPr lang="en-US" altLang="zh-CN" sz="3100" b="1"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बल</a:t>
            </a:r>
          </a:p>
        </p:txBody>
      </p:sp>
      <p:sp>
        <p:nvSpPr>
          <p:cNvPr id="1048677" name="TextBox 13"/>
          <p:cNvSpPr txBox="1"/>
          <p:nvPr/>
        </p:nvSpPr>
        <p:spPr>
          <a:xfrm>
            <a:off x="3588393" y="1714500"/>
            <a:ext cx="1353494" cy="482599"/>
          </a:xfrm>
          <a:prstGeom prst="rect">
            <a:avLst/>
          </a:prstGeom>
          <a:noFill/>
          <a:ln w="9525">
            <a:noFill/>
          </a:ln>
        </p:spPr>
        <p:txBody>
          <a:bodyPr wrap="square" lIns="0" tIns="0" rIns="0" bIns="0" anchor="t">
            <a:spAutoFit/>
          </a:bodyPr>
          <a:lstStyle/>
          <a:p>
            <a:pPr defTabSz="1216025">
              <a:spcBef>
                <a:spcPct val="20000"/>
              </a:spcBef>
            </a:pPr>
            <a:r>
              <a:rPr lang="en-US" altLang="zh-CN" sz="3100" b="1"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संतुष्टि</a:t>
            </a:r>
          </a:p>
        </p:txBody>
      </p:sp>
      <p:sp>
        <p:nvSpPr>
          <p:cNvPr id="1048680" name="TextBox 13"/>
          <p:cNvSpPr txBox="1"/>
          <p:nvPr/>
        </p:nvSpPr>
        <p:spPr>
          <a:xfrm>
            <a:off x="2998852" y="3935414"/>
            <a:ext cx="1380996" cy="482599"/>
          </a:xfrm>
          <a:prstGeom prst="rect">
            <a:avLst/>
          </a:prstGeom>
          <a:noFill/>
          <a:ln w="9525">
            <a:noFill/>
          </a:ln>
        </p:spPr>
        <p:txBody>
          <a:bodyPr wrap="square" lIns="0" tIns="0" rIns="0" bIns="0" anchor="t">
            <a:spAutoFit/>
          </a:bodyPr>
          <a:lstStyle/>
          <a:p>
            <a:pPr defTabSz="1216025">
              <a:spcBef>
                <a:spcPct val="20000"/>
              </a:spcBef>
            </a:pPr>
            <a:r>
              <a:rPr lang="en-US" altLang="zh-CN" sz="3100" b="1"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प्रसाद</a:t>
            </a:r>
          </a:p>
        </p:txBody>
      </p:sp>
      <p:sp>
        <p:nvSpPr>
          <p:cNvPr id="1048681" name="TextBox 13@|17FFC:16777215|FBC:16777215|LFC:16777215|LBC:16777215"/>
          <p:cNvSpPr txBox="1"/>
          <p:nvPr/>
        </p:nvSpPr>
        <p:spPr>
          <a:xfrm>
            <a:off x="3486200" y="4791074"/>
            <a:ext cx="632573" cy="469900"/>
          </a:xfrm>
          <a:prstGeom prst="rect">
            <a:avLst/>
          </a:prstGeom>
          <a:noFill/>
          <a:ln w="9525">
            <a:noFill/>
          </a:ln>
        </p:spPr>
        <p:txBody>
          <a:bodyPr wrap="square" lIns="0" tIns="0" rIns="0" bIns="0" anchor="t">
            <a:spAutoFit/>
          </a:bodyPr>
          <a:lstStyle/>
          <a:p>
            <a:pPr defTabSz="1216025">
              <a:spcBef>
                <a:spcPct val="20000"/>
              </a:spcBef>
            </a:pPr>
            <a:r>
              <a:rPr lang="en-US" altLang="zh-CN" sz="3100" b="1" u="none"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वर्ण</a:t>
            </a:r>
          </a:p>
        </p:txBody>
      </p:sp>
      <p:sp>
        <p:nvSpPr>
          <p:cNvPr id="1048686" name="TextBox 13"/>
          <p:cNvSpPr txBox="1"/>
          <p:nvPr/>
        </p:nvSpPr>
        <p:spPr>
          <a:xfrm>
            <a:off x="6423025" y="1249363"/>
            <a:ext cx="1952625" cy="482599"/>
          </a:xfrm>
          <a:prstGeom prst="rect">
            <a:avLst/>
          </a:prstGeom>
          <a:noFill/>
          <a:ln w="9525">
            <a:noFill/>
          </a:ln>
        </p:spPr>
        <p:txBody>
          <a:bodyPr wrap="square" lIns="0" tIns="0" rIns="0" bIns="0" anchor="t">
            <a:spAutoFit/>
          </a:bodyPr>
          <a:lstStyle/>
          <a:p>
            <a:pPr defTabSz="1216025">
              <a:spcBef>
                <a:spcPct val="20000"/>
              </a:spcBef>
            </a:pPr>
            <a:r>
              <a:rPr lang="en-US" altLang="zh-CN" sz="3100" b="1"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सौस्वरयम</a:t>
            </a:r>
          </a:p>
        </p:txBody>
      </p:sp>
      <p:sp>
        <p:nvSpPr>
          <p:cNvPr id="1049167" name="TextBox 1049166"/>
          <p:cNvSpPr txBox="1"/>
          <p:nvPr/>
        </p:nvSpPr>
        <p:spPr>
          <a:xfrm>
            <a:off x="476750" y="278448"/>
            <a:ext cx="4000000" cy="624840"/>
          </a:xfrm>
          <a:prstGeom prst="rect">
            <a:avLst/>
          </a:prstGeom>
        </p:spPr>
        <p:txBody>
          <a:bodyPr wrap="square" rtlCol="0">
            <a:spAutoFit/>
          </a:bodyPr>
          <a:lstStyle/>
          <a:p>
            <a:r>
              <a:rPr lang="en-GB" altLang="en-US" sz="3600" b="1">
                <a:solidFill>
                  <a:srgbClr val="000000"/>
                </a:solidFill>
                <a:effectLst>
                  <a:outerShdw blurRad="38100" dist="38100" dir="2700000" algn="br" rotWithShape="0">
                    <a:srgbClr val="000000"/>
                  </a:outerShdw>
                </a:effectLst>
              </a:rPr>
              <a:t>भोजन के नौ गुण:</a:t>
            </a:r>
            <a:endParaRPr lang="en-GB" sz="3600" b="1">
              <a:solidFill>
                <a:srgbClr val="000000"/>
              </a:solidFill>
              <a:effectLst>
                <a:outerShdw blurRad="38100" dist="38100" dir="2700000" algn="br" rotWithShape="0">
                  <a:srgbClr val="000000"/>
                </a:outerShdw>
              </a:effectLst>
            </a:endParaRPr>
          </a:p>
        </p:txBody>
      </p:sp>
      <p:sp>
        <p:nvSpPr>
          <p:cNvPr id="1049170" name="TextBox 1049169"/>
          <p:cNvSpPr txBox="1"/>
          <p:nvPr/>
        </p:nvSpPr>
        <p:spPr>
          <a:xfrm>
            <a:off x="5770620" y="3470909"/>
            <a:ext cx="684154" cy="510540"/>
          </a:xfrm>
          <a:prstGeom prst="rect">
            <a:avLst/>
          </a:prstGeom>
        </p:spPr>
        <p:txBody>
          <a:bodyPr wrap="square" rtlCol="0">
            <a:spAutoFit/>
          </a:bodyPr>
          <a:lstStyle/>
          <a:p>
            <a:pPr algn="ctr"/>
            <a:r>
              <a:rPr lang="en-GB" altLang="en-US" sz="2800" b="1">
                <a:solidFill>
                  <a:srgbClr val="000000"/>
                </a:solidFill>
                <a:effectLst>
                  <a:outerShdw blurRad="38100" dist="38100" dir="2700000" algn="br" rotWithShape="0">
                    <a:srgbClr val="000000"/>
                  </a:outerShdw>
                </a:effectLst>
              </a:rPr>
              <a:t>गुण</a:t>
            </a:r>
            <a:endParaRPr lang="en-GB" sz="2800" b="1">
              <a:solidFill>
                <a:srgbClr val="000000"/>
              </a:solidFill>
              <a:effectLst>
                <a:outerShdw blurRad="38100" dist="38100" dir="2700000" algn="br" rotWithShape="0">
                  <a:srgbClr val="000000"/>
                </a:outerShdw>
              </a:effectLst>
            </a:endParaRPr>
          </a:p>
        </p:txBody>
      </p:sp>
      <p:sp>
        <p:nvSpPr>
          <p:cNvPr id="1049171" name="TextBox 13"/>
          <p:cNvSpPr txBox="1"/>
          <p:nvPr/>
        </p:nvSpPr>
        <p:spPr>
          <a:xfrm>
            <a:off x="3022510" y="2619375"/>
            <a:ext cx="1125628" cy="482600"/>
          </a:xfrm>
          <a:prstGeom prst="rect">
            <a:avLst/>
          </a:prstGeom>
          <a:noFill/>
          <a:ln w="9525">
            <a:noFill/>
          </a:ln>
        </p:spPr>
        <p:txBody>
          <a:bodyPr wrap="square" lIns="0" tIns="0" rIns="0" bIns="0" anchor="t">
            <a:spAutoFit/>
          </a:bodyPr>
          <a:lstStyle/>
          <a:p>
            <a:pPr defTabSz="1216025">
              <a:spcBef>
                <a:spcPct val="20000"/>
              </a:spcBef>
            </a:pPr>
            <a:r>
              <a:rPr lang="en-US" altLang="zh-CN" sz="3200" b="1" dirty="0">
                <a:solidFill>
                  <a:srgbClr val="445469"/>
                </a:solidFill>
                <a:effectLst>
                  <a:outerShdw blurRad="38100" dist="38100" dir="2700000" algn="br" rotWithShape="0">
                    <a:srgbClr val="000000"/>
                  </a:outerShdw>
                </a:effectLst>
                <a:ea typeface="微软雅黑" panose="020B0503020204020204" pitchFamily="34" charset="-122"/>
                <a:cs typeface="Calibri" panose="020F0502020204030204" pitchFamily="34" charset="0"/>
                <a:sym typeface="Arial" panose="020B0604020202020204" pitchFamily="34" charset="0"/>
              </a:rPr>
              <a:t>सुखम</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文本框 5"/>
          <p:cNvSpPr txBox="1"/>
          <p:nvPr/>
        </p:nvSpPr>
        <p:spPr>
          <a:xfrm>
            <a:off x="2305770" y="295275"/>
            <a:ext cx="6216908" cy="447040"/>
          </a:xfrm>
          <a:prstGeom prst="rect">
            <a:avLst/>
          </a:prstGeom>
          <a:noFill/>
          <a:ln w="9525">
            <a:noFill/>
          </a:ln>
        </p:spPr>
        <p:txBody>
          <a:bodyPr anchor="t">
            <a:spAutoFit/>
          </a:bodyPr>
          <a:lstStyle/>
          <a:p>
            <a:pPr algn="ctr"/>
            <a:r>
              <a:rPr lang="zh-CN" altLang="en-US" sz="2600" b="1" u="sng" dirty="0">
                <a:solidFill>
                  <a:srgbClr val="404040"/>
                </a:solidFill>
                <a:effectLst>
                  <a:outerShdw blurRad="38100" dist="38100" dir="2700000" algn="br" rotWithShape="0">
                    <a:srgbClr val="000000"/>
                  </a:outerShdw>
                </a:effectLst>
                <a:ea typeface="Calibri" panose="020F0502020204030204" pitchFamily="34" charset="0"/>
                <a:cs typeface="Calibri" panose="020F0502020204030204" pitchFamily="34" charset="0"/>
              </a:rPr>
              <a:t>CONCEPT OF VIRUDDHAHARA</a:t>
            </a:r>
          </a:p>
        </p:txBody>
      </p:sp>
      <p:sp>
        <p:nvSpPr>
          <p:cNvPr id="1049178" name="TextBox 1049177"/>
          <p:cNvSpPr txBox="1"/>
          <p:nvPr/>
        </p:nvSpPr>
        <p:spPr>
          <a:xfrm>
            <a:off x="185136" y="1518529"/>
            <a:ext cx="10945265" cy="510541"/>
          </a:xfrm>
          <a:prstGeom prst="rect">
            <a:avLst/>
          </a:prstGeom>
        </p:spPr>
        <p:txBody>
          <a:bodyPr wrap="square" rtlCol="0">
            <a:spAutoFit/>
          </a:bodyPr>
          <a:lstStyle/>
          <a:p>
            <a:r>
              <a:rPr lang="en-GB" sz="2900" b="1">
                <a:solidFill>
                  <a:srgbClr val="000000"/>
                </a:solidFill>
              </a:rPr>
              <a:t>Acc to Charaka - the viruddhahara is considered under ahitahara</a:t>
            </a:r>
          </a:p>
        </p:txBody>
      </p:sp>
      <p:sp>
        <p:nvSpPr>
          <p:cNvPr id="1049181" name="TextBox 1049180"/>
          <p:cNvSpPr txBox="1"/>
          <p:nvPr/>
        </p:nvSpPr>
        <p:spPr>
          <a:xfrm>
            <a:off x="610943" y="2499359"/>
            <a:ext cx="6896611" cy="929641"/>
          </a:xfrm>
          <a:prstGeom prst="rect">
            <a:avLst/>
          </a:prstGeom>
        </p:spPr>
        <p:txBody>
          <a:bodyPr wrap="square" rtlCol="0">
            <a:spAutoFit/>
          </a:bodyPr>
          <a:lstStyle/>
          <a:p>
            <a:r>
              <a:rPr lang="en-GB" altLang="en-US" sz="2800">
                <a:solidFill>
                  <a:srgbClr val="000000"/>
                </a:solidFill>
              </a:rPr>
              <a:t>यत्किञ्चित दोषमास्राव्य न निर्हरति कायतः । आहरजातं तत्सर्वं अहितायोपपद्यते ॥ (च.सू. २६)</a:t>
            </a:r>
            <a:endParaRPr lang="en-GB" sz="2800">
              <a:solidFill>
                <a:srgbClr val="000000"/>
              </a:solidFill>
            </a:endParaRPr>
          </a:p>
        </p:txBody>
      </p:sp>
      <p:sp>
        <p:nvSpPr>
          <p:cNvPr id="1049182" name="TextBox 1049181"/>
          <p:cNvSpPr txBox="1"/>
          <p:nvPr/>
        </p:nvSpPr>
        <p:spPr>
          <a:xfrm>
            <a:off x="610943" y="3899289"/>
            <a:ext cx="10577820" cy="1767840"/>
          </a:xfrm>
          <a:prstGeom prst="rect">
            <a:avLst/>
          </a:prstGeom>
        </p:spPr>
        <p:txBody>
          <a:bodyPr wrap="square" rtlCol="0">
            <a:spAutoFit/>
          </a:bodyPr>
          <a:lstStyle/>
          <a:p>
            <a:r>
              <a:rPr lang="en-GB" altLang="en-US" sz="2800">
                <a:solidFill>
                  <a:srgbClr val="000000"/>
                </a:solidFill>
              </a:rPr>
              <a:t>देहधातु प्रत्यनीकभूतानि द्रव्याणि देहधातुभिः विरोधमापदयन्ते।</a:t>
            </a:r>
            <a:endParaRPr lang="en-GB" sz="2800">
              <a:solidFill>
                <a:srgbClr val="000000"/>
              </a:solidFill>
            </a:endParaRPr>
          </a:p>
          <a:p>
            <a:r>
              <a:rPr lang="en-GB" altLang="en-US" sz="2800">
                <a:solidFill>
                  <a:srgbClr val="000000"/>
                </a:solidFill>
              </a:rPr>
              <a:t>परस्परगुणविरुद्धानि कानिचित् कानिचित् संयोगात्</a:t>
            </a:r>
            <a:endParaRPr lang="en-GB" sz="2800">
              <a:solidFill>
                <a:srgbClr val="000000"/>
              </a:solidFill>
            </a:endParaRPr>
          </a:p>
          <a:p>
            <a:r>
              <a:rPr lang="en-GB" altLang="en-US" sz="2800">
                <a:solidFill>
                  <a:srgbClr val="000000"/>
                </a:solidFill>
              </a:rPr>
              <a:t>संस्कारादपराणि ।</a:t>
            </a:r>
            <a:endParaRPr lang="en-GB" sz="2800">
              <a:solidFill>
                <a:srgbClr val="000000"/>
              </a:solidFill>
            </a:endParaRPr>
          </a:p>
          <a:p>
            <a:r>
              <a:rPr lang="en-GB" altLang="en-US" sz="2800">
                <a:solidFill>
                  <a:srgbClr val="000000"/>
                </a:solidFill>
              </a:rPr>
              <a:t>देशकालमावादिभिश्चपराणि तथा स्वभावादपराणि || (च.स २६)</a:t>
            </a:r>
            <a:endParaRPr lang="en-GB" sz="2800">
              <a:solidFill>
                <a:srgbClr val="000000"/>
              </a:solidFill>
            </a:endParaRPr>
          </a:p>
        </p:txBody>
      </p:sp>
      <p:sp>
        <p:nvSpPr>
          <p:cNvPr id="1049183" name="椭圆 44"/>
          <p:cNvSpPr/>
          <p:nvPr/>
        </p:nvSpPr>
        <p:spPr>
          <a:xfrm>
            <a:off x="271217" y="2559172"/>
            <a:ext cx="339725" cy="339725"/>
          </a:xfrm>
          <a:prstGeom prst="ellipse">
            <a:avLst/>
          </a:prstGeom>
          <a:solidFill>
            <a:schemeClr val="tx1">
              <a:lumMod val="75000"/>
              <a:lumOff val="25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400" b="0" i="0" u="none" strike="noStrike" kern="1200" cap="none" spc="0" normalizeH="0" baseline="0" noProof="0">
              <a:ln>
                <a:noFill/>
              </a:ln>
              <a:solidFill>
                <a:schemeClr val="tx1">
                  <a:lumMod val="75000"/>
                  <a:lumOff val="25000"/>
                </a:schemeClr>
              </a:solidFill>
              <a:effectLst/>
              <a:uLnTx/>
              <a:uFillTx/>
              <a:latin typeface="+mn-lt"/>
              <a:ea typeface="+mn-ea"/>
              <a:cs typeface="Calibri" panose="020F0502020204030204" pitchFamily="34" charset="0"/>
            </a:endParaRPr>
          </a:p>
        </p:txBody>
      </p:sp>
      <p:sp>
        <p:nvSpPr>
          <p:cNvPr id="1049184" name="椭圆 44"/>
          <p:cNvSpPr/>
          <p:nvPr/>
        </p:nvSpPr>
        <p:spPr>
          <a:xfrm>
            <a:off x="271217" y="3999813"/>
            <a:ext cx="339725" cy="339725"/>
          </a:xfrm>
          <a:prstGeom prst="ellipse">
            <a:avLst/>
          </a:prstGeom>
          <a:solidFill>
            <a:schemeClr val="tx1">
              <a:lumMod val="75000"/>
              <a:lumOff val="25000"/>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pPr>
            <a:endParaRPr kumimoji="0" lang="zh-CN" altLang="en-US" sz="1800" b="0" i="0" u="none" strike="noStrike" kern="1200" cap="none" spc="0" normalizeH="0" baseline="0" noProof="0">
              <a:ln>
                <a:noFill/>
              </a:ln>
              <a:solidFill>
                <a:schemeClr val="tx1">
                  <a:lumMod val="75000"/>
                  <a:lumOff val="25000"/>
                </a:schemeClr>
              </a:solidFill>
              <a:effectLst/>
              <a:uLnTx/>
              <a:uFillTx/>
              <a:latin typeface="+mn-lt"/>
              <a:ea typeface="+mn-ea"/>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0" name="文本框 5"/>
          <p:cNvSpPr txBox="1"/>
          <p:nvPr/>
        </p:nvSpPr>
        <p:spPr>
          <a:xfrm>
            <a:off x="385763" y="306010"/>
            <a:ext cx="9819594" cy="584775"/>
          </a:xfrm>
          <a:prstGeom prst="rect">
            <a:avLst/>
          </a:prstGeom>
          <a:noFill/>
          <a:ln w="9525">
            <a:noFill/>
          </a:ln>
        </p:spPr>
        <p:txBody>
          <a:bodyPr wrap="square" anchor="ctr">
            <a:spAutoFit/>
          </a:bodyPr>
          <a:lstStyle/>
          <a:p>
            <a:pPr algn="ctr"/>
            <a:r>
              <a:rPr lang="zh-CN" altLang="en-US" sz="3200" b="1" i="0" u="sng" dirty="0">
                <a:solidFill>
                  <a:srgbClr val="404040"/>
                </a:solidFill>
                <a:effectLst>
                  <a:outerShdw blurRad="38100" dist="38100" dir="2700000" algn="br" rotWithShape="0">
                    <a:srgbClr val="000000"/>
                  </a:outerShdw>
                </a:effectLst>
                <a:ea typeface="Calibri" panose="020F0502020204030204" pitchFamily="34" charset="0"/>
                <a:cs typeface="Calibri" panose="020F0502020204030204" pitchFamily="34" charset="0"/>
              </a:rPr>
              <a:t>भोजन 17 प्रकार से विरुद्ध हो सकता है:</a:t>
            </a:r>
          </a:p>
        </p:txBody>
      </p:sp>
      <p:sp>
        <p:nvSpPr>
          <p:cNvPr id="1049186" name="TextBox 1049185"/>
          <p:cNvSpPr txBox="1"/>
          <p:nvPr/>
        </p:nvSpPr>
        <p:spPr>
          <a:xfrm>
            <a:off x="385762" y="1620837"/>
            <a:ext cx="10589100" cy="9296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देश विरुद्ध:</a:t>
            </a:r>
            <a:r>
              <a:rPr lang="en-GB" altLang="en-US" sz="2800">
                <a:solidFill>
                  <a:srgbClr val="000000"/>
                </a:solidFill>
              </a:rPr>
              <a:t> सूखे या तीखे पदार्थों का सेवन सूखे स्थान पर करना अथवा दलदली जगह में चिकनाई -युक्त भोजन का सेवन करना.</a:t>
            </a:r>
            <a:endParaRPr lang="en-GB" sz="2800">
              <a:solidFill>
                <a:srgbClr val="000000"/>
              </a:solidFill>
            </a:endParaRPr>
          </a:p>
        </p:txBody>
      </p:sp>
      <p:sp>
        <p:nvSpPr>
          <p:cNvPr id="1049187" name="TextBox 1049186"/>
          <p:cNvSpPr txBox="1"/>
          <p:nvPr/>
        </p:nvSpPr>
        <p:spPr>
          <a:xfrm>
            <a:off x="385762" y="3280529"/>
            <a:ext cx="10515388" cy="9296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काल विरुद्ध:</a:t>
            </a:r>
            <a:r>
              <a:rPr lang="en-GB" altLang="en-US" sz="2800">
                <a:solidFill>
                  <a:srgbClr val="000000"/>
                </a:solidFill>
              </a:rPr>
              <a:t> ठंड में सूखी और ठंडी वस्तुएँ खाना और गर्मी के दिनों में तीखी कशाय भोजन का सेवन.</a:t>
            </a:r>
            <a:endParaRPr lang="en-GB" sz="2800">
              <a:solidFill>
                <a:srgbClr val="000000"/>
              </a:solidFill>
            </a:endParaRPr>
          </a:p>
        </p:txBody>
      </p:sp>
      <p:sp>
        <p:nvSpPr>
          <p:cNvPr id="1049188" name="TextBox 1049187"/>
          <p:cNvSpPr txBox="1"/>
          <p:nvPr/>
        </p:nvSpPr>
        <p:spPr>
          <a:xfrm>
            <a:off x="385762" y="4772343"/>
            <a:ext cx="10759948" cy="929640"/>
          </a:xfrm>
          <a:prstGeom prst="rect">
            <a:avLst/>
          </a:prstGeom>
        </p:spPr>
        <p:txBody>
          <a:bodyPr wrap="square" rtlCol="0">
            <a:spAutoFit/>
          </a:bodyPr>
          <a:lstStyle/>
          <a:p>
            <a:pPr marL="457200" indent="-457200">
              <a:buFont typeface="Wingdings" charset="2"/>
              <a:buChar char="n"/>
            </a:pPr>
            <a:r>
              <a:rPr lang="en-GB" sz="2800" b="1">
                <a:solidFill>
                  <a:srgbClr val="000000"/>
                </a:solidFill>
                <a:effectLst>
                  <a:outerShdw blurRad="38100" dist="38100" dir="2700000" algn="br" rotWithShape="0">
                    <a:srgbClr val="000000"/>
                  </a:outerShdw>
                </a:effectLst>
              </a:rPr>
              <a:t>अग्नि विरुद्ध:</a:t>
            </a:r>
            <a:r>
              <a:rPr lang="en-GB" sz="2800">
                <a:solidFill>
                  <a:srgbClr val="000000"/>
                </a:solidFill>
              </a:rPr>
              <a:t> यदि जठराग्नि मध्यम हो और व्यक्ति गरिष्ठ भोजन खाए तो इसे अग्नि विरुद्ध आहार कहा जाता 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9" name="TextBox 1049188"/>
          <p:cNvSpPr txBox="1"/>
          <p:nvPr/>
        </p:nvSpPr>
        <p:spPr>
          <a:xfrm>
            <a:off x="417852" y="838202"/>
            <a:ext cx="9205419" cy="9296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मात्रा विरुद्ध:</a:t>
            </a:r>
            <a:r>
              <a:rPr lang="en-GB" altLang="en-US" sz="2800">
                <a:solidFill>
                  <a:srgbClr val="000000"/>
                </a:solidFill>
              </a:rPr>
              <a:t> यदि घी और शहद बराबर मात्रा में लिया जाए तो ये हानिकारक होता है.</a:t>
            </a:r>
            <a:endParaRPr lang="en-GB" sz="2800">
              <a:solidFill>
                <a:srgbClr val="000000"/>
              </a:solidFill>
            </a:endParaRPr>
          </a:p>
        </p:txBody>
      </p:sp>
      <p:sp>
        <p:nvSpPr>
          <p:cNvPr id="1049190" name="TextBox 1049189"/>
          <p:cNvSpPr txBox="1"/>
          <p:nvPr/>
        </p:nvSpPr>
        <p:spPr>
          <a:xfrm>
            <a:off x="417852" y="2151460"/>
            <a:ext cx="10244360" cy="929641"/>
          </a:xfrm>
          <a:prstGeom prst="rect">
            <a:avLst/>
          </a:prstGeom>
        </p:spPr>
        <p:txBody>
          <a:bodyPr wrap="square" rtlCol="0">
            <a:spAutoFit/>
          </a:bodyPr>
          <a:lstStyle/>
          <a:p>
            <a:pPr marL="457200" indent="-457200">
              <a:buFont typeface="Wingdings" charset="2"/>
              <a:buChar char="n"/>
            </a:pPr>
            <a:r>
              <a:rPr lang="en-GB" sz="2800" b="1">
                <a:solidFill>
                  <a:srgbClr val="000000"/>
                </a:solidFill>
                <a:effectLst>
                  <a:outerShdw blurRad="38100" dist="38100" dir="2700000" algn="br" rotWithShape="0">
                    <a:srgbClr val="000000"/>
                  </a:outerShdw>
                </a:effectLst>
              </a:rPr>
              <a:t>सात्मय विरुद्ध</a:t>
            </a:r>
            <a:r>
              <a:rPr lang="en-GB" sz="2800">
                <a:solidFill>
                  <a:srgbClr val="000000"/>
                </a:solidFill>
              </a:rPr>
              <a:t>: नमकीन भोजन खाने की प्रवृत्ति रखने वाले मनुष्य को मीठा रसीले पदार्थ खाने पड़ें.</a:t>
            </a:r>
          </a:p>
        </p:txBody>
      </p:sp>
      <p:sp>
        <p:nvSpPr>
          <p:cNvPr id="1049191" name="TextBox 1049190"/>
          <p:cNvSpPr txBox="1"/>
          <p:nvPr/>
        </p:nvSpPr>
        <p:spPr>
          <a:xfrm>
            <a:off x="417852" y="3429000"/>
            <a:ext cx="10355883" cy="929641"/>
          </a:xfrm>
          <a:prstGeom prst="rect">
            <a:avLst/>
          </a:prstGeom>
        </p:spPr>
        <p:txBody>
          <a:bodyPr wrap="square" rtlCol="0">
            <a:spAutoFit/>
          </a:bodyPr>
          <a:lstStyle/>
          <a:p>
            <a:pPr marL="457200" indent="-457200">
              <a:buFont typeface="Wingdings" charset="2"/>
              <a:buChar char="n"/>
            </a:pPr>
            <a:r>
              <a:rPr lang="en-US" sz="2800" b="1">
                <a:solidFill>
                  <a:srgbClr val="000000"/>
                </a:solidFill>
                <a:effectLst>
                  <a:outerShdw blurRad="38100" dist="38100" dir="2700000" algn="br" rotWithShape="0">
                    <a:srgbClr val="000000"/>
                  </a:outerShdw>
                </a:effectLst>
              </a:rPr>
              <a:t>दोष विरुद्ध</a:t>
            </a:r>
            <a:r>
              <a:rPr lang="en-US" sz="2800">
                <a:solidFill>
                  <a:srgbClr val="000000"/>
                </a:solidFill>
              </a:rPr>
              <a:t>: वो औषधि , भोजन का प्रयोग करना जो व्यक्ति के दोष के को बढ़ाने वाला हो और उनकी प्रकृति के विरुद्ध हो.</a:t>
            </a:r>
            <a:endParaRPr lang="en-GB" sz="2800">
              <a:solidFill>
                <a:srgbClr val="000000"/>
              </a:solidFill>
            </a:endParaRPr>
          </a:p>
        </p:txBody>
      </p:sp>
      <p:sp>
        <p:nvSpPr>
          <p:cNvPr id="1049192" name="TextBox 1049191"/>
          <p:cNvSpPr txBox="1"/>
          <p:nvPr/>
        </p:nvSpPr>
        <p:spPr>
          <a:xfrm>
            <a:off x="417851" y="4706540"/>
            <a:ext cx="10516986" cy="1348741"/>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संस्कार विरुद्ध</a:t>
            </a:r>
            <a:r>
              <a:rPr lang="en-GB" altLang="en-US" sz="2800">
                <a:solidFill>
                  <a:srgbClr val="000000"/>
                </a:solidFill>
              </a:rPr>
              <a:t>: कई प्रकार के भोजन को अनुचित ढंग से पकाया जाए तो वह विषमई बन जाता है. दही अथवा शहद को अगर गर्म कर लिया जाए तो ये पुष्टि दायक होने की जगह घातक विषैले बन जाते हैं.</a:t>
            </a:r>
            <a:endParaRPr lang="en-GB" sz="28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3" name="TextBox 1049192"/>
          <p:cNvSpPr txBox="1"/>
          <p:nvPr/>
        </p:nvSpPr>
        <p:spPr>
          <a:xfrm>
            <a:off x="302676" y="833603"/>
            <a:ext cx="10902731" cy="13487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कोष्ठ विरुद्ध</a:t>
            </a:r>
            <a:r>
              <a:rPr lang="en-GB" altLang="en-US" sz="2800">
                <a:solidFill>
                  <a:srgbClr val="000000"/>
                </a:solidFill>
              </a:rPr>
              <a:t>: जिस व्यक्ति को  कोष्ठबद्धता हो, यदि उसे हल्का, थोड़ी मात्रा में और कम मल बनाने वाला भोजन दिया जाए या इसके विपरीत शिथिल गुदा वाले व्यक्ति को अधिक गरिष्ठ और ज़्यादा मल बनाने वाला भोजन देना कोष्ठ-विरुद्ध आहार है.</a:t>
            </a:r>
            <a:endParaRPr lang="en-GB" sz="2800">
              <a:solidFill>
                <a:srgbClr val="000000"/>
              </a:solidFill>
            </a:endParaRPr>
          </a:p>
        </p:txBody>
      </p:sp>
      <p:sp>
        <p:nvSpPr>
          <p:cNvPr id="1049194" name="TextBox 1049193"/>
          <p:cNvSpPr txBox="1"/>
          <p:nvPr/>
        </p:nvSpPr>
        <p:spPr>
          <a:xfrm>
            <a:off x="302676" y="2760626"/>
            <a:ext cx="10665219" cy="9296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वीर्य विरुद्ध:</a:t>
            </a:r>
            <a:r>
              <a:rPr lang="en-GB" altLang="en-US" sz="2800">
                <a:solidFill>
                  <a:srgbClr val="000000"/>
                </a:solidFill>
              </a:rPr>
              <a:t> जिन चीज़ों की तासीर गर्म होती है उन्हें ठंडी तासीर की चीज़ों के साथ लेना.</a:t>
            </a:r>
            <a:endParaRPr lang="en-GB" sz="2800">
              <a:solidFill>
                <a:srgbClr val="000000"/>
              </a:solidFill>
            </a:endParaRPr>
          </a:p>
        </p:txBody>
      </p:sp>
      <p:sp>
        <p:nvSpPr>
          <p:cNvPr id="1049195" name="TextBox 1049194"/>
          <p:cNvSpPr txBox="1"/>
          <p:nvPr/>
        </p:nvSpPr>
        <p:spPr>
          <a:xfrm>
            <a:off x="302676" y="3798611"/>
            <a:ext cx="10793665" cy="9296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अवस्था विरुद्ध:</a:t>
            </a:r>
            <a:r>
              <a:rPr lang="en-GB" altLang="en-US" sz="2800">
                <a:solidFill>
                  <a:srgbClr val="000000"/>
                </a:solidFill>
              </a:rPr>
              <a:t> थकावट के बाद वात बढ़ने वाला भोजन लेना अवस्था विरुद्ध आहार है.</a:t>
            </a:r>
            <a:endParaRPr lang="en-GB" sz="2800">
              <a:solidFill>
                <a:srgbClr val="000000"/>
              </a:solidFill>
            </a:endParaRPr>
          </a:p>
        </p:txBody>
      </p:sp>
      <p:sp>
        <p:nvSpPr>
          <p:cNvPr id="1049196" name="TextBox 1049195"/>
          <p:cNvSpPr txBox="1"/>
          <p:nvPr/>
        </p:nvSpPr>
        <p:spPr>
          <a:xfrm>
            <a:off x="302676" y="5094757"/>
            <a:ext cx="10848383" cy="9296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क्रम विरुद्ध</a:t>
            </a:r>
            <a:r>
              <a:rPr lang="en-GB" altLang="en-US" sz="2800">
                <a:solidFill>
                  <a:srgbClr val="000000"/>
                </a:solidFill>
              </a:rPr>
              <a:t>: यदि व्यक्ति भोजन का सेवन पेट सॉफ होने से पहले करे अथवा जब उसे भूख ना लगी हो अथवा जब अत्यधिक भूख लगने से भूख मर गई हो.</a:t>
            </a:r>
            <a:endParaRPr lang="en-GB" sz="28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7" name="TextBox 1049196"/>
          <p:cNvSpPr txBox="1"/>
          <p:nvPr/>
        </p:nvSpPr>
        <p:spPr>
          <a:xfrm>
            <a:off x="379418" y="783351"/>
            <a:ext cx="10596872" cy="9296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परिहार विरुद्ध</a:t>
            </a:r>
            <a:r>
              <a:rPr lang="en-GB" altLang="en-US" sz="2800">
                <a:solidFill>
                  <a:srgbClr val="000000"/>
                </a:solidFill>
              </a:rPr>
              <a:t>: जो चीज़ें व्यक्ति को वैद्य के अनुसार नही खानी चाहिए, उन्हें खाना-जैसे कि जिन लोगों को दूध ना पचता हो, वे दूध से निर्मित पदार्थों का सेवन करें.</a:t>
            </a:r>
            <a:endParaRPr lang="en-GB" sz="2800">
              <a:solidFill>
                <a:srgbClr val="000000"/>
              </a:solidFill>
            </a:endParaRPr>
          </a:p>
        </p:txBody>
      </p:sp>
      <p:sp>
        <p:nvSpPr>
          <p:cNvPr id="1049198" name="TextBox 1049197"/>
          <p:cNvSpPr txBox="1"/>
          <p:nvPr/>
        </p:nvSpPr>
        <p:spPr>
          <a:xfrm>
            <a:off x="379418" y="2304097"/>
            <a:ext cx="10815531" cy="929640"/>
          </a:xfrm>
          <a:prstGeom prst="rect">
            <a:avLst/>
          </a:prstGeom>
        </p:spPr>
        <p:txBody>
          <a:bodyPr wrap="square" rtlCol="0">
            <a:spAutoFit/>
          </a:bodyPr>
          <a:lstStyle/>
          <a:p>
            <a:pPr marL="457200" indent="-457200">
              <a:buFont typeface="Wingdings" charset="2"/>
              <a:buChar char="n"/>
            </a:pPr>
            <a:r>
              <a:rPr lang="en-GB" sz="2800" b="1">
                <a:solidFill>
                  <a:srgbClr val="000000"/>
                </a:solidFill>
                <a:effectLst>
                  <a:outerShdw blurRad="38100" dist="38100" dir="2700000" algn="br" rotWithShape="0">
                    <a:srgbClr val="000000"/>
                  </a:outerShdw>
                </a:effectLst>
              </a:rPr>
              <a:t>उपचार विरुद्ध:</a:t>
            </a:r>
            <a:r>
              <a:rPr lang="en-GB" sz="2800">
                <a:solidFill>
                  <a:srgbClr val="000000"/>
                </a:solidFill>
              </a:rPr>
              <a:t> किसी विशिष्ट उपचार- विधि में अपथ्य (ना खाने योग्य) का सेवन करना. जैसे घी खाने के बाद ठंडी चीज़ें खाना (स्नेहन क्रिया में लिया गया घृत).</a:t>
            </a:r>
          </a:p>
        </p:txBody>
      </p:sp>
      <p:sp>
        <p:nvSpPr>
          <p:cNvPr id="1049199" name="TextBox 1049198"/>
          <p:cNvSpPr txBox="1"/>
          <p:nvPr/>
        </p:nvSpPr>
        <p:spPr>
          <a:xfrm>
            <a:off x="379418" y="3824844"/>
            <a:ext cx="10385644" cy="9296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पाक विरुद्ध</a:t>
            </a:r>
            <a:r>
              <a:rPr lang="en-GB" altLang="en-US" sz="2800">
                <a:solidFill>
                  <a:srgbClr val="000000"/>
                </a:solidFill>
              </a:rPr>
              <a:t>: यदि भोजन पकाने वाली अग्नि बहुत कम ईंधन से बनाई जाए जिस से खाना अधपका रह जाए अथवा या कहीं कहीं से जल जाए.</a:t>
            </a:r>
            <a:endParaRPr lang="en-GB" sz="2800">
              <a:solidFill>
                <a:srgbClr val="000000"/>
              </a:solidFill>
            </a:endParaRPr>
          </a:p>
        </p:txBody>
      </p:sp>
      <p:sp>
        <p:nvSpPr>
          <p:cNvPr id="1049200" name="TextBox 1049199"/>
          <p:cNvSpPr txBox="1"/>
          <p:nvPr/>
        </p:nvSpPr>
        <p:spPr>
          <a:xfrm>
            <a:off x="379418" y="5079794"/>
            <a:ext cx="9115349" cy="5105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संयोग विरुद्ध</a:t>
            </a:r>
            <a:r>
              <a:rPr lang="en-GB" altLang="en-US" sz="2800">
                <a:solidFill>
                  <a:srgbClr val="000000"/>
                </a:solidFill>
              </a:rPr>
              <a:t>: दूध के साथ अम्लीय पदार्थों का सेवन</a:t>
            </a:r>
            <a:endParaRPr lang="en-GB" sz="28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1" name="TextBox 1049200"/>
          <p:cNvSpPr txBox="1"/>
          <p:nvPr/>
        </p:nvSpPr>
        <p:spPr>
          <a:xfrm>
            <a:off x="569368" y="945024"/>
            <a:ext cx="8238164" cy="52322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हृदय विरुद्ध</a:t>
            </a:r>
            <a:r>
              <a:rPr lang="en-GB" altLang="en-US" sz="2800">
                <a:solidFill>
                  <a:srgbClr val="000000"/>
                </a:solidFill>
              </a:rPr>
              <a:t>: जो भोजन रुचिकार ना लगे उसे खाना.</a:t>
            </a:r>
            <a:endParaRPr lang="en-GB" sz="2800">
              <a:solidFill>
                <a:srgbClr val="000000"/>
              </a:solidFill>
            </a:endParaRPr>
          </a:p>
        </p:txBody>
      </p:sp>
      <p:sp>
        <p:nvSpPr>
          <p:cNvPr id="1049202" name="TextBox 1049201"/>
          <p:cNvSpPr txBox="1"/>
          <p:nvPr/>
        </p:nvSpPr>
        <p:spPr>
          <a:xfrm>
            <a:off x="569368" y="1870710"/>
            <a:ext cx="10734085" cy="1767840"/>
          </a:xfrm>
          <a:prstGeom prst="rect">
            <a:avLst/>
          </a:prstGeom>
        </p:spPr>
        <p:txBody>
          <a:bodyPr wrap="square" rtlCol="0">
            <a:spAutoFit/>
          </a:bodyPr>
          <a:lstStyle/>
          <a:p>
            <a:pPr marL="457200" indent="-457200">
              <a:buFont typeface="Wingdings" charset="2"/>
              <a:buChar char="n"/>
            </a:pPr>
            <a:r>
              <a:rPr lang="en-GB" sz="2800" b="1">
                <a:solidFill>
                  <a:srgbClr val="000000"/>
                </a:solidFill>
                <a:effectLst>
                  <a:outerShdw blurRad="38100" dist="38100" dir="2700000" algn="br" rotWithShape="0">
                    <a:srgbClr val="000000"/>
                  </a:outerShdw>
                </a:effectLst>
              </a:rPr>
              <a:t>समपद विरुद्ध: </a:t>
            </a:r>
            <a:r>
              <a:rPr lang="en-GB" sz="2800">
                <a:solidFill>
                  <a:srgbClr val="000000"/>
                </a:solidFill>
              </a:rPr>
              <a:t>यदि अधिक विशुद्ध भोजन को खाया जाए तो यह समपाद विरुद्ध आहार है. इस प्रकार के भोजन से पौष्टिकता विलुप्त हो जाती है. शुद्धीकरण या रेफाइनिंग (refined or matured foods) करने की प्रक्रिया में पोशाक गुण भी निकल जाते हैं.</a:t>
            </a:r>
          </a:p>
        </p:txBody>
      </p:sp>
      <p:sp>
        <p:nvSpPr>
          <p:cNvPr id="1049203" name="TextBox 1049202"/>
          <p:cNvSpPr txBox="1"/>
          <p:nvPr/>
        </p:nvSpPr>
        <p:spPr>
          <a:xfrm>
            <a:off x="470406" y="4041016"/>
            <a:ext cx="9555387" cy="510540"/>
          </a:xfrm>
          <a:prstGeom prst="rect">
            <a:avLst/>
          </a:prstGeom>
        </p:spPr>
        <p:txBody>
          <a:bodyPr wrap="square" rtlCol="0">
            <a:spAutoFit/>
          </a:bodyPr>
          <a:lstStyle/>
          <a:p>
            <a:pPr marL="457200" indent="-457200">
              <a:buFont typeface="Wingdings" charset="2"/>
              <a:buChar char="n"/>
            </a:pPr>
            <a:r>
              <a:rPr lang="en-GB" altLang="en-US" sz="2800" b="1">
                <a:solidFill>
                  <a:srgbClr val="000000"/>
                </a:solidFill>
                <a:effectLst>
                  <a:outerShdw blurRad="38100" dist="38100" dir="2700000" algn="br" rotWithShape="0">
                    <a:srgbClr val="000000"/>
                  </a:outerShdw>
                </a:effectLst>
              </a:rPr>
              <a:t>विधि विरुद्ध: </a:t>
            </a:r>
            <a:r>
              <a:rPr lang="en-GB" altLang="en-US" sz="2800">
                <a:solidFill>
                  <a:srgbClr val="000000"/>
                </a:solidFill>
              </a:rPr>
              <a:t>सार्वजनिक स्थान पर बैठकर भोजन खाना.</a:t>
            </a:r>
            <a:endParaRPr lang="en-GB" sz="2800">
              <a:solidFill>
                <a:srgbClr val="000000"/>
              </a:solidFill>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namit vashistha</cp:lastModifiedBy>
  <cp:revision>3</cp:revision>
  <dcterms:created xsi:type="dcterms:W3CDTF">2015-07-03T15:09:00Z</dcterms:created>
  <dcterms:modified xsi:type="dcterms:W3CDTF">2024-11-20T15:49:49Z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1033-11.2.0.8893</vt:lpwstr>
  </property>
  <property fmtid="{D5CDD505-2E9C-101B-9397-08002B2CF9AE}" pid="3" name="ICV">
    <vt:lpwstr>69b3ed87c7f84d80afd2176edd2d8f77</vt:lpwstr>
  </property>
</Properties>
</file>